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3" r:id="rId1"/>
  </p:sldMasterIdLst>
  <p:notesMasterIdLst>
    <p:notesMasterId r:id="rId67"/>
  </p:notesMasterIdLst>
  <p:sldIdLst>
    <p:sldId id="256" r:id="rId2"/>
    <p:sldId id="258" r:id="rId3"/>
    <p:sldId id="257" r:id="rId4"/>
    <p:sldId id="259" r:id="rId5"/>
    <p:sldId id="260" r:id="rId6"/>
    <p:sldId id="266" r:id="rId7"/>
    <p:sldId id="267" r:id="rId8"/>
    <p:sldId id="268" r:id="rId9"/>
    <p:sldId id="270" r:id="rId10"/>
    <p:sldId id="271" r:id="rId11"/>
    <p:sldId id="273" r:id="rId12"/>
    <p:sldId id="307" r:id="rId13"/>
    <p:sldId id="309" r:id="rId14"/>
    <p:sldId id="315" r:id="rId15"/>
    <p:sldId id="300" r:id="rId16"/>
    <p:sldId id="287" r:id="rId17"/>
    <p:sldId id="290" r:id="rId18"/>
    <p:sldId id="291" r:id="rId19"/>
    <p:sldId id="292" r:id="rId20"/>
    <p:sldId id="293" r:id="rId21"/>
    <p:sldId id="294" r:id="rId22"/>
    <p:sldId id="278" r:id="rId23"/>
    <p:sldId id="279" r:id="rId24"/>
    <p:sldId id="306" r:id="rId25"/>
    <p:sldId id="283"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329" r:id="rId39"/>
    <p:sldId id="360" r:id="rId40"/>
    <p:sldId id="358" r:id="rId41"/>
    <p:sldId id="359" r:id="rId42"/>
    <p:sldId id="341" r:id="rId43"/>
    <p:sldId id="342" r:id="rId44"/>
    <p:sldId id="343" r:id="rId45"/>
    <p:sldId id="344" r:id="rId46"/>
    <p:sldId id="345" r:id="rId47"/>
    <p:sldId id="346" r:id="rId48"/>
    <p:sldId id="347" r:id="rId49"/>
    <p:sldId id="348" r:id="rId50"/>
    <p:sldId id="349" r:id="rId51"/>
    <p:sldId id="350" r:id="rId52"/>
    <p:sldId id="351" r:id="rId53"/>
    <p:sldId id="352" r:id="rId54"/>
    <p:sldId id="353" r:id="rId55"/>
    <p:sldId id="354" r:id="rId56"/>
    <p:sldId id="331" r:id="rId57"/>
    <p:sldId id="332" r:id="rId58"/>
    <p:sldId id="333" r:id="rId59"/>
    <p:sldId id="334" r:id="rId60"/>
    <p:sldId id="335" r:id="rId61"/>
    <p:sldId id="336" r:id="rId62"/>
    <p:sldId id="337" r:id="rId63"/>
    <p:sldId id="338" r:id="rId64"/>
    <p:sldId id="339" r:id="rId65"/>
    <p:sldId id="340" r:id="rId66"/>
  </p:sldIdLst>
  <p:sldSz cx="12192000" cy="6858000"/>
  <p:notesSz cx="9296400" cy="688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16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51" autoAdjust="0"/>
    <p:restoredTop sz="65545" autoAdjust="0"/>
  </p:normalViewPr>
  <p:slideViewPr>
    <p:cSldViewPr snapToGrid="0">
      <p:cViewPr varScale="1">
        <p:scale>
          <a:sx n="48" d="100"/>
          <a:sy n="48" d="100"/>
        </p:scale>
        <p:origin x="996" y="54"/>
      </p:cViewPr>
      <p:guideLst>
        <p:guide orient="horz" pos="2160"/>
        <p:guide pos="3840"/>
      </p:guideLst>
    </p:cSldViewPr>
  </p:slideViewPr>
  <p:outlineViewPr>
    <p:cViewPr>
      <p:scale>
        <a:sx n="33" d="100"/>
        <a:sy n="33" d="100"/>
      </p:scale>
      <p:origin x="0" y="-22476"/>
    </p:cViewPr>
    <p:sldLst>
      <p:sld r:id="rId1" collapse="1"/>
    </p:sldLst>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71" d="100"/>
          <a:sy n="71" d="100"/>
        </p:scale>
        <p:origin x="1638" y="54"/>
      </p:cViewPr>
      <p:guideLst>
        <p:guide orient="horz" pos="2168"/>
        <p:guide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4528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809" y="1"/>
            <a:ext cx="4028440" cy="345286"/>
          </a:xfrm>
          <a:prstGeom prst="rect">
            <a:avLst/>
          </a:prstGeom>
        </p:spPr>
        <p:txBody>
          <a:bodyPr vert="horz" lIns="91440" tIns="45720" rIns="91440" bIns="45720" rtlCol="0"/>
          <a:lstStyle>
            <a:lvl1pPr algn="r">
              <a:defRPr sz="1200"/>
            </a:lvl1pPr>
          </a:lstStyle>
          <a:p>
            <a:fld id="{4B2E39C6-CE63-4280-BFAA-0BE83B943494}" type="datetimeFigureOut">
              <a:rPr lang="en-US" smtClean="0"/>
              <a:t>8/10/2016</a:t>
            </a:fld>
            <a:endParaRPr lang="en-US"/>
          </a:p>
        </p:txBody>
      </p:sp>
      <p:sp>
        <p:nvSpPr>
          <p:cNvPr id="4" name="Slide Image Placeholder 3"/>
          <p:cNvSpPr>
            <a:spLocks noGrp="1" noRot="1" noChangeAspect="1"/>
          </p:cNvSpPr>
          <p:nvPr>
            <p:ph type="sldImg" idx="2"/>
          </p:nvPr>
        </p:nvSpPr>
        <p:spPr>
          <a:xfrm>
            <a:off x="2584450" y="860425"/>
            <a:ext cx="4127500" cy="23225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11873"/>
            <a:ext cx="7437120" cy="27097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36529"/>
            <a:ext cx="4028440" cy="34528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536529"/>
            <a:ext cx="4028440" cy="345285"/>
          </a:xfrm>
          <a:prstGeom prst="rect">
            <a:avLst/>
          </a:prstGeom>
        </p:spPr>
        <p:txBody>
          <a:bodyPr vert="horz" lIns="91440" tIns="45720" rIns="91440" bIns="45720" rtlCol="0" anchor="b"/>
          <a:lstStyle>
            <a:lvl1pPr algn="r">
              <a:defRPr sz="1200"/>
            </a:lvl1pPr>
          </a:lstStyle>
          <a:p>
            <a:fld id="{883A906C-BDCD-4DD0-AD6E-6A37CB52800E}" type="slidenum">
              <a:rPr lang="en-US" smtClean="0"/>
              <a:t>‹#›</a:t>
            </a:fld>
            <a:endParaRPr lang="en-US"/>
          </a:p>
        </p:txBody>
      </p:sp>
    </p:spTree>
    <p:extLst>
      <p:ext uri="{BB962C8B-B14F-4D97-AF65-F5344CB8AC3E}">
        <p14:creationId xmlns:p14="http://schemas.microsoft.com/office/powerpoint/2010/main" val="3490279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PowerPoint is not meant to be given to students;</a:t>
            </a:r>
            <a:r>
              <a:rPr lang="en-US" sz="1200" kern="1200" baseline="0" dirty="0">
                <a:solidFill>
                  <a:schemeClr val="tx1"/>
                </a:solidFill>
                <a:effectLst/>
                <a:latin typeface="+mn-lt"/>
                <a:ea typeface="+mn-ea"/>
                <a:cs typeface="+mn-cs"/>
              </a:rPr>
              <a:t> it is meant to be used in guiding instruction</a:t>
            </a:r>
            <a:r>
              <a:rPr lang="en-US" sz="1200" kern="1200" dirty="0">
                <a:solidFill>
                  <a:schemeClr val="tx1"/>
                </a:solidFill>
                <a:effectLst/>
                <a:latin typeface="+mn-lt"/>
                <a:ea typeface="+mn-ea"/>
                <a:cs typeface="+mn-cs"/>
              </a:rPr>
              <a:t>.   Each slide in the PowerPoint includes teacher notes to help facilitate the content, questions, and other ideas the authors want to convey to the teachers. In addition, the common student misconceptions are provided in the notes section for each slide. These notes are intended to help teachers understand the vision of the authors.</a:t>
            </a:r>
          </a:p>
          <a:p>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1</a:t>
            </a:fld>
            <a:endParaRPr lang="en-US"/>
          </a:p>
        </p:txBody>
      </p:sp>
    </p:spTree>
    <p:extLst>
      <p:ext uri="{BB962C8B-B14F-4D97-AF65-F5344CB8AC3E}">
        <p14:creationId xmlns:p14="http://schemas.microsoft.com/office/powerpoint/2010/main" val="713751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Google:</a:t>
            </a:r>
            <a:r>
              <a:rPr lang="en-US" dirty="0"/>
              <a:t> Candle</a:t>
            </a:r>
            <a:r>
              <a:rPr lang="en-US" baseline="0" dirty="0"/>
              <a:t> Burning Act 1 Video is uploaded by Kyle Pearce</a:t>
            </a:r>
          </a:p>
        </p:txBody>
      </p:sp>
      <p:sp>
        <p:nvSpPr>
          <p:cNvPr id="4" name="Slide Number Placeholder 3"/>
          <p:cNvSpPr>
            <a:spLocks noGrp="1"/>
          </p:cNvSpPr>
          <p:nvPr>
            <p:ph type="sldNum" sz="quarter" idx="10"/>
          </p:nvPr>
        </p:nvSpPr>
        <p:spPr/>
        <p:txBody>
          <a:bodyPr/>
          <a:lstStyle/>
          <a:p>
            <a:fld id="{883A906C-BDCD-4DD0-AD6E-6A37CB52800E}" type="slidenum">
              <a:rPr lang="en-US" smtClean="0"/>
              <a:t>2</a:t>
            </a:fld>
            <a:endParaRPr lang="en-US"/>
          </a:p>
        </p:txBody>
      </p:sp>
    </p:spTree>
    <p:extLst>
      <p:ext uri="{BB962C8B-B14F-4D97-AF65-F5344CB8AC3E}">
        <p14:creationId xmlns:p14="http://schemas.microsoft.com/office/powerpoint/2010/main" val="1003532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1" dirty="0"/>
              <a:t>Possible student responses:  </a:t>
            </a:r>
            <a:r>
              <a:rPr lang="en-US" dirty="0"/>
              <a:t>W</a:t>
            </a:r>
            <a:r>
              <a:rPr lang="en-US" sz="1200" b="0" i="0" u="none" strike="noStrike" kern="1200" dirty="0">
                <a:solidFill>
                  <a:schemeClr val="tx1"/>
                </a:solidFill>
                <a:effectLst/>
                <a:latin typeface="+mn-lt"/>
                <a:ea typeface="+mn-ea"/>
                <a:cs typeface="+mn-cs"/>
              </a:rPr>
              <a:t>hat was the original height of the candle? How long did the candle take to burn out to a height of zero? As time goes on since the candle </a:t>
            </a:r>
            <a:r>
              <a:rPr lang="en-US" sz="1200" b="0" i="0" u="none" strike="noStrike" kern="1200" dirty="0" smtClean="0">
                <a:solidFill>
                  <a:schemeClr val="tx1"/>
                </a:solidFill>
                <a:effectLst/>
                <a:latin typeface="+mn-lt"/>
                <a:ea typeface="+mn-ea"/>
                <a:cs typeface="+mn-cs"/>
              </a:rPr>
              <a:t>was </a:t>
            </a:r>
            <a:r>
              <a:rPr lang="en-US" sz="1200" b="0" i="0" u="none" strike="noStrike" kern="1200" dirty="0">
                <a:solidFill>
                  <a:schemeClr val="tx1"/>
                </a:solidFill>
                <a:effectLst/>
                <a:latin typeface="+mn-lt"/>
                <a:ea typeface="+mn-ea"/>
                <a:cs typeface="+mn-cs"/>
              </a:rPr>
              <a:t>lit, what is happening to the candle? What are fixed quantities?  What are the changing quantities?</a:t>
            </a:r>
          </a:p>
          <a:p>
            <a:pPr rtl="0"/>
            <a:endParaRPr lang="en-US" dirty="0"/>
          </a:p>
          <a:p>
            <a:pPr rtl="0"/>
            <a:r>
              <a:rPr lang="en-US" b="1" dirty="0"/>
              <a:t>Teacher notes: </a:t>
            </a:r>
            <a:r>
              <a:rPr lang="en-US" dirty="0"/>
              <a:t>If students don’t come up with the questions above, teacher may need to prompt through questioning strategies.</a:t>
            </a:r>
          </a:p>
          <a:p>
            <a:pPr rtl="0"/>
            <a:endParaRPr lang="en-US" b="0" dirty="0">
              <a:effectLst/>
            </a:endParaRPr>
          </a:p>
          <a:p>
            <a:pPr rtl="0"/>
            <a:r>
              <a:rPr lang="en-US" b="1" dirty="0"/>
              <a:t>Misconceptions: </a:t>
            </a:r>
            <a:r>
              <a:rPr lang="en-US" dirty="0"/>
              <a:t>n/a</a:t>
            </a:r>
            <a:endParaRPr lang="en-US" b="0" dirty="0">
              <a:effectLst/>
            </a:endParaRPr>
          </a:p>
          <a:p>
            <a:r>
              <a:rPr lang="en-US" dirty="0"/>
              <a:t/>
            </a:r>
            <a:br>
              <a:rPr lang="en-US" dirty="0"/>
            </a:br>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3</a:t>
            </a:fld>
            <a:endParaRPr lang="en-US"/>
          </a:p>
        </p:txBody>
      </p:sp>
    </p:spTree>
    <p:extLst>
      <p:ext uri="{BB962C8B-B14F-4D97-AF65-F5344CB8AC3E}">
        <p14:creationId xmlns:p14="http://schemas.microsoft.com/office/powerpoint/2010/main" val="897899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 </a:t>
            </a:r>
            <a:r>
              <a:rPr lang="en-US" baseline="0" dirty="0" smtClean="0"/>
              <a:t>Students might assume </a:t>
            </a:r>
            <a:r>
              <a:rPr lang="en-US" dirty="0"/>
              <a:t>the time it takes to be completely gone is double the time it takes to be half gone. </a:t>
            </a:r>
            <a:r>
              <a:rPr lang="en-US" dirty="0" smtClean="0"/>
              <a:t> In </a:t>
            </a:r>
            <a:r>
              <a:rPr lang="en-US" dirty="0"/>
              <a:t>the </a:t>
            </a:r>
            <a:r>
              <a:rPr lang="en-US" dirty="0" smtClean="0"/>
              <a:t>students’ conjectures </a:t>
            </a:r>
            <a:r>
              <a:rPr lang="en-US" dirty="0"/>
              <a:t>they should rule out </a:t>
            </a:r>
            <a:r>
              <a:rPr lang="en-US" dirty="0" smtClean="0"/>
              <a:t>unreasonable values given the context (</a:t>
            </a:r>
            <a:r>
              <a:rPr lang="en-US" dirty="0" err="1" smtClean="0"/>
              <a:t>eg</a:t>
            </a:r>
            <a:r>
              <a:rPr lang="en-US" dirty="0" smtClean="0"/>
              <a:t>. </a:t>
            </a:r>
            <a:r>
              <a:rPr lang="en-US" baseline="0" dirty="0" smtClean="0"/>
              <a:t>negative time or negative candle height)</a:t>
            </a:r>
            <a:r>
              <a:rPr lang="en-US" dirty="0" smtClean="0"/>
              <a:t>.  Student </a:t>
            </a:r>
            <a:r>
              <a:rPr lang="en-US" dirty="0"/>
              <a:t>responses can vary, for example students may say an hour or 30 minutes, etc.</a:t>
            </a:r>
          </a:p>
          <a:p>
            <a:endParaRPr lang="en-US" dirty="0"/>
          </a:p>
          <a:p>
            <a:r>
              <a:rPr lang="en-US" b="1" dirty="0"/>
              <a:t>Teacher notes: </a:t>
            </a:r>
            <a:r>
              <a:rPr lang="en-US" dirty="0"/>
              <a:t>“Bravest” is a prompt for students to set parameters that are on the verge of being unreasonably too high or too low.  Keep asking until students refine their responses. This is meant to motivate student discussion and facilitate questioning.</a:t>
            </a:r>
          </a:p>
          <a:p>
            <a:endParaRPr lang="en-US" dirty="0"/>
          </a:p>
          <a:p>
            <a:r>
              <a:rPr lang="en-US" b="1" dirty="0"/>
              <a:t>Misconceptions: </a:t>
            </a:r>
            <a:r>
              <a:rPr lang="en-US" dirty="0"/>
              <a:t>n/a</a:t>
            </a:r>
          </a:p>
          <a:p>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4</a:t>
            </a:fld>
            <a:endParaRPr lang="en-US"/>
          </a:p>
        </p:txBody>
      </p:sp>
    </p:spTree>
    <p:extLst>
      <p:ext uri="{BB962C8B-B14F-4D97-AF65-F5344CB8AC3E}">
        <p14:creationId xmlns:p14="http://schemas.microsoft.com/office/powerpoint/2010/main" val="3711756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84450" y="795338"/>
            <a:ext cx="4127500" cy="2322512"/>
          </a:xfrm>
        </p:spPr>
      </p:sp>
      <p:sp>
        <p:nvSpPr>
          <p:cNvPr id="3" name="Notes Placeholder 2"/>
          <p:cNvSpPr>
            <a:spLocks noGrp="1"/>
          </p:cNvSpPr>
          <p:nvPr>
            <p:ph type="body" idx="1"/>
          </p:nvPr>
        </p:nvSpPr>
        <p:spPr/>
        <p:txBody>
          <a:bodyPr/>
          <a:lstStyle/>
          <a:p>
            <a:r>
              <a:rPr lang="en-US" b="1" dirty="0"/>
              <a:t>Possible student responses:</a:t>
            </a:r>
          </a:p>
          <a:p>
            <a:pPr marL="171450" indent="-171450">
              <a:buFont typeface="Arial" panose="020B0604020202020204" pitchFamily="34" charset="0"/>
              <a:buChar char="•"/>
            </a:pPr>
            <a:r>
              <a:rPr lang="en-US" dirty="0"/>
              <a:t>For question, 1 the quantities varying are height </a:t>
            </a:r>
            <a:r>
              <a:rPr lang="en-US" dirty="0" smtClean="0"/>
              <a:t>of the candle and time the candle has been burning.</a:t>
            </a:r>
            <a:endParaRPr lang="en-US" dirty="0"/>
          </a:p>
          <a:p>
            <a:pPr marL="171450" indent="-171450">
              <a:buFont typeface="Arial" panose="020B0604020202020204" pitchFamily="34" charset="0"/>
              <a:buChar char="•"/>
            </a:pPr>
            <a:r>
              <a:rPr lang="en-US" dirty="0"/>
              <a:t>For question</a:t>
            </a:r>
            <a:r>
              <a:rPr lang="en-US" baseline="0" dirty="0"/>
              <a:t> 2, </a:t>
            </a:r>
            <a:r>
              <a:rPr lang="en-US" sz="1200" kern="1200" dirty="0">
                <a:solidFill>
                  <a:schemeClr val="tx1"/>
                </a:solidFill>
                <a:effectLst/>
                <a:latin typeface="+mn-lt"/>
                <a:ea typeface="+mn-ea"/>
                <a:cs typeface="+mn-cs"/>
              </a:rPr>
              <a:t>we want students to see expressions as a process of computing and a product of the computation. It is important students see expressions as multiple equivalent representations.</a:t>
            </a:r>
            <a:endParaRPr lang="en-US" dirty="0"/>
          </a:p>
          <a:p>
            <a:pPr marL="171450" indent="-171450">
              <a:buFont typeface="Arial" panose="020B0604020202020204" pitchFamily="34" charset="0"/>
              <a:buChar char="•"/>
            </a:pPr>
            <a:r>
              <a:rPr lang="en-US" dirty="0"/>
              <a:t>For question 3, (new height – initial height); (</a:t>
            </a:r>
            <a:r>
              <a:rPr lang="en-US" i="1" dirty="0"/>
              <a:t>h</a:t>
            </a:r>
            <a:r>
              <a:rPr lang="en-US" dirty="0"/>
              <a:t> – </a:t>
            </a:r>
            <a:r>
              <a:rPr lang="en-US" i="1" dirty="0"/>
              <a:t>h</a:t>
            </a:r>
            <a:r>
              <a:rPr lang="en-US" baseline="-25000" dirty="0"/>
              <a:t>1</a:t>
            </a:r>
            <a:r>
              <a:rPr lang="en-US" dirty="0"/>
              <a:t>); (</a:t>
            </a:r>
            <a:r>
              <a:rPr lang="en-US" i="1" dirty="0"/>
              <a:t>h</a:t>
            </a:r>
            <a:r>
              <a:rPr lang="en-US" baseline="-25000" dirty="0"/>
              <a:t>2</a:t>
            </a:r>
            <a:r>
              <a:rPr lang="en-US" dirty="0"/>
              <a:t> – </a:t>
            </a:r>
            <a:r>
              <a:rPr lang="en-US" i="1" dirty="0"/>
              <a:t>h</a:t>
            </a:r>
            <a:r>
              <a:rPr lang="en-US" baseline="-25000" dirty="0"/>
              <a:t>1</a:t>
            </a:r>
            <a:r>
              <a:rPr lang="en-US" dirty="0"/>
              <a:t>); ∆</a:t>
            </a:r>
            <a:r>
              <a:rPr lang="en-US" i="1" dirty="0"/>
              <a:t>h</a:t>
            </a:r>
            <a:r>
              <a:rPr lang="en-US" dirty="0"/>
              <a:t>; students could give specific numbers they consider reasonable. </a:t>
            </a:r>
          </a:p>
          <a:p>
            <a:pPr marL="171450" indent="-171450">
              <a:buFont typeface="Arial" panose="020B0604020202020204" pitchFamily="34" charset="0"/>
              <a:buChar char="•"/>
            </a:pPr>
            <a:r>
              <a:rPr lang="en-US" dirty="0"/>
              <a:t>For question 4, (new time – initial time); (</a:t>
            </a:r>
            <a:r>
              <a:rPr lang="en-US" i="1" dirty="0"/>
              <a:t>t</a:t>
            </a:r>
            <a:r>
              <a:rPr lang="en-US" dirty="0"/>
              <a:t> – </a:t>
            </a:r>
            <a:r>
              <a:rPr lang="en-US" i="1" dirty="0"/>
              <a:t>t</a:t>
            </a:r>
            <a:r>
              <a:rPr lang="en-US" baseline="-25000" dirty="0"/>
              <a:t>1</a:t>
            </a:r>
            <a:r>
              <a:rPr lang="en-US" dirty="0"/>
              <a:t>); (</a:t>
            </a:r>
            <a:r>
              <a:rPr lang="en-US" i="1" dirty="0"/>
              <a:t>t</a:t>
            </a:r>
            <a:r>
              <a:rPr lang="en-US" baseline="-25000" dirty="0"/>
              <a:t>2</a:t>
            </a:r>
            <a:r>
              <a:rPr lang="en-US" dirty="0"/>
              <a:t> – </a:t>
            </a:r>
            <a:r>
              <a:rPr lang="en-US" i="1" dirty="0"/>
              <a:t>t</a:t>
            </a:r>
            <a:r>
              <a:rPr lang="en-US" baseline="-25000" dirty="0"/>
              <a:t>1</a:t>
            </a:r>
            <a:r>
              <a:rPr lang="en-US" dirty="0"/>
              <a:t>); ∆</a:t>
            </a:r>
            <a:r>
              <a:rPr lang="en-US" i="1" dirty="0"/>
              <a:t>t</a:t>
            </a:r>
            <a:r>
              <a:rPr lang="en-US" dirty="0"/>
              <a:t>; students could give specific numbers they consider reasonable. </a:t>
            </a:r>
          </a:p>
          <a:p>
            <a:endParaRPr lang="en-US" dirty="0"/>
          </a:p>
          <a:p>
            <a:r>
              <a:rPr lang="en-US" b="1" dirty="0"/>
              <a:t>Teacher notes: </a:t>
            </a:r>
            <a:r>
              <a:rPr lang="en-US" b="0" dirty="0"/>
              <a:t>S</a:t>
            </a:r>
            <a:r>
              <a:rPr lang="en-US" dirty="0"/>
              <a:t>tudents who are struggling to come up with expressions:</a:t>
            </a:r>
            <a:r>
              <a:rPr lang="en-US" baseline="0" dirty="0"/>
              <a:t> </a:t>
            </a:r>
            <a:r>
              <a:rPr lang="en-US" dirty="0"/>
              <a:t>ask for possible values they could substitute in for values of height or time. </a:t>
            </a:r>
            <a:r>
              <a:rPr lang="en-US" dirty="0" smtClean="0"/>
              <a:t> Discuss </a:t>
            </a:r>
            <a:r>
              <a:rPr lang="en-US" dirty="0"/>
              <a:t>as a class what </a:t>
            </a:r>
            <a:r>
              <a:rPr lang="en-US" dirty="0" smtClean="0"/>
              <a:t>students </a:t>
            </a:r>
            <a:r>
              <a:rPr lang="en-US" dirty="0"/>
              <a:t>know about expressions. Possible activity to define </a:t>
            </a:r>
            <a:r>
              <a:rPr lang="en-US" dirty="0" smtClean="0"/>
              <a:t>an </a:t>
            </a:r>
            <a:r>
              <a:rPr lang="en-US" dirty="0"/>
              <a:t>expression is using a </a:t>
            </a:r>
            <a:r>
              <a:rPr lang="en-US" dirty="0" err="1" smtClean="0"/>
              <a:t>Frayer</a:t>
            </a:r>
            <a:r>
              <a:rPr lang="en-US" dirty="0" smtClean="0"/>
              <a:t> </a:t>
            </a:r>
            <a:r>
              <a:rPr lang="en-US" dirty="0"/>
              <a:t>Model to help strengthen vocabulary. </a:t>
            </a:r>
          </a:p>
          <a:p>
            <a:endParaRPr lang="en-US" dirty="0"/>
          </a:p>
          <a:p>
            <a:r>
              <a:rPr lang="en-US" b="1" dirty="0"/>
              <a:t>Misconceptions: </a:t>
            </a:r>
            <a:r>
              <a:rPr lang="en-US" dirty="0"/>
              <a:t>Possibly some confusion between expression and equation. If this occurs, spend the time to build precise vocabulary. </a:t>
            </a:r>
          </a:p>
          <a:p>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5</a:t>
            </a:fld>
            <a:endParaRPr lang="en-US"/>
          </a:p>
        </p:txBody>
      </p:sp>
    </p:spTree>
    <p:extLst>
      <p:ext uri="{BB962C8B-B14F-4D97-AF65-F5344CB8AC3E}">
        <p14:creationId xmlns:p14="http://schemas.microsoft.com/office/powerpoint/2010/main" val="1577008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b="23461"/>
          <a:stretch/>
        </p:blipFill>
        <p:spPr>
          <a:xfrm>
            <a:off x="3257550" y="3983354"/>
            <a:ext cx="2349091" cy="675732"/>
          </a:xfrm>
          <a:prstGeom prst="rect">
            <a:avLst/>
          </a:prstGeom>
        </p:spPr>
      </p:pic>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7355" y="3385383"/>
            <a:ext cx="7437120" cy="2709714"/>
          </a:xfrm>
        </p:spPr>
        <p:txBody>
          <a:bodyPr/>
          <a:lstStyle/>
          <a:p>
            <a:r>
              <a:rPr lang="en-US" b="1" dirty="0"/>
              <a:t>Possible student responses:</a:t>
            </a:r>
          </a:p>
          <a:p>
            <a:r>
              <a:rPr lang="en-US" dirty="0"/>
              <a:t>Students may use a table or graph to help identify patterns within the two given points. Students may start identifying that every time the  height decreases by 3 the time increases by 81 minutes. If they continue this pattern they can find when the height is zero cm. </a:t>
            </a:r>
          </a:p>
          <a:p>
            <a:endParaRPr lang="en-US" dirty="0"/>
          </a:p>
          <a:p>
            <a:endParaRPr lang="en-US" dirty="0"/>
          </a:p>
          <a:p>
            <a:endParaRPr lang="en-US" dirty="0"/>
          </a:p>
          <a:p>
            <a:r>
              <a:rPr lang="en-US" b="1" dirty="0"/>
              <a:t>Teacher notes: </a:t>
            </a:r>
            <a:r>
              <a:rPr lang="en-US" dirty="0"/>
              <a:t>Encourage students to use tables and graphs if they don’t have a place to begin. Encourage students to find patterns within the quantities given. For students who get the answer quickly, extend their thinking to prove it by finding the answer another way or working backward to validate they are correct</a:t>
            </a:r>
            <a:r>
              <a:rPr lang="en-US" dirty="0" smtClean="0"/>
              <a:t>.  </a:t>
            </a:r>
            <a:r>
              <a:rPr lang="en-US" dirty="0"/>
              <a:t>It is very important that students begin to look at these changes as expressions and </a:t>
            </a:r>
            <a:r>
              <a:rPr lang="en-US" dirty="0" smtClean="0"/>
              <a:t>identify </a:t>
            </a:r>
            <a:r>
              <a:rPr lang="en-US" dirty="0"/>
              <a:t>the structure in which they are representing the changes. </a:t>
            </a:r>
          </a:p>
          <a:p>
            <a:endParaRPr lang="en-US" dirty="0"/>
          </a:p>
          <a:p>
            <a:r>
              <a:rPr lang="en-US" b="1" dirty="0"/>
              <a:t>Misconceptions: </a:t>
            </a:r>
            <a:r>
              <a:rPr lang="en-US" dirty="0"/>
              <a:t>Students may confuse time and height in ordered pairs.</a:t>
            </a:r>
            <a:r>
              <a:rPr lang="en-US" baseline="0" dirty="0"/>
              <a:t>  F</a:t>
            </a:r>
            <a:r>
              <a:rPr lang="en-US" dirty="0"/>
              <a:t>or example</a:t>
            </a:r>
            <a:r>
              <a:rPr lang="en-US" baseline="0" dirty="0"/>
              <a:t> in an ordered pair, we used the independent variable then the dependent variable so we would want students to write the ordered pair (time, height). We also want to make sure students aren’t confusing an actual time with </a:t>
            </a:r>
            <a:r>
              <a:rPr lang="en-US" dirty="0"/>
              <a:t>the change in time</a:t>
            </a:r>
            <a:r>
              <a:rPr lang="en-US" baseline="0" dirty="0"/>
              <a:t> and height versus</a:t>
            </a:r>
            <a:r>
              <a:rPr lang="en-US" dirty="0"/>
              <a:t> change in height. </a:t>
            </a:r>
          </a:p>
          <a:p>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6</a:t>
            </a:fld>
            <a:endParaRPr lang="en-US"/>
          </a:p>
        </p:txBody>
      </p:sp>
    </p:spTree>
    <p:extLst>
      <p:ext uri="{BB962C8B-B14F-4D97-AF65-F5344CB8AC3E}">
        <p14:creationId xmlns:p14="http://schemas.microsoft.com/office/powerpoint/2010/main" val="3142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a:t>
            </a:r>
          </a:p>
          <a:p>
            <a:r>
              <a:rPr lang="en-US" dirty="0"/>
              <a:t>Students may represent information in ordered pairs. (time, height) (24,15) and (105, 12). They may represent in a table similar to last slide. </a:t>
            </a:r>
          </a:p>
          <a:p>
            <a:r>
              <a:rPr lang="en-US" dirty="0"/>
              <a:t>Change in </a:t>
            </a:r>
            <a:r>
              <a:rPr lang="en-US" dirty="0" smtClean="0"/>
              <a:t>height: </a:t>
            </a:r>
            <a:r>
              <a:rPr lang="en-US" dirty="0"/>
              <a:t>(12 – 15) or -3 cm or a decrease of 3 cm</a:t>
            </a:r>
          </a:p>
          <a:p>
            <a:r>
              <a:rPr lang="en-US" dirty="0"/>
              <a:t>Change in </a:t>
            </a:r>
            <a:r>
              <a:rPr lang="en-US" dirty="0" smtClean="0"/>
              <a:t>time: </a:t>
            </a:r>
            <a:r>
              <a:rPr lang="en-US" dirty="0"/>
              <a:t>(105 – 24) or 81 minutes or an increase of 81 min</a:t>
            </a:r>
          </a:p>
          <a:p>
            <a:r>
              <a:rPr lang="en-US" dirty="0"/>
              <a:t>The information is helpful because for every 3 cm the candle height decreases the time increases by 81. Some students may see that for every decrease in 1 cm the time increases by 27, which helps them continue the pattern. </a:t>
            </a:r>
          </a:p>
          <a:p>
            <a:endParaRPr lang="en-US" dirty="0"/>
          </a:p>
          <a:p>
            <a:r>
              <a:rPr lang="en-US" b="1" dirty="0"/>
              <a:t>Teacher notes: </a:t>
            </a:r>
            <a:r>
              <a:rPr lang="en-US" dirty="0"/>
              <a:t>In order to help students who don’t know where to begin:</a:t>
            </a:r>
            <a:r>
              <a:rPr lang="en-US" baseline="0" dirty="0"/>
              <a:t> G</a:t>
            </a:r>
            <a:r>
              <a:rPr lang="en-US" dirty="0"/>
              <a:t>ive them the closed sentence, As the height decreases by ________ the time increases by _______.  Encourage students to extend their thinking to the relationship between ∆</a:t>
            </a:r>
            <a:r>
              <a:rPr lang="en-US" i="1" dirty="0"/>
              <a:t>h</a:t>
            </a:r>
            <a:r>
              <a:rPr lang="en-US" dirty="0"/>
              <a:t> and ∆</a:t>
            </a:r>
            <a:r>
              <a:rPr lang="en-US" i="1" dirty="0"/>
              <a:t>t</a:t>
            </a:r>
            <a:r>
              <a:rPr lang="en-US" dirty="0"/>
              <a:t>. For example, “what could I multiply ∆</a:t>
            </a:r>
            <a:r>
              <a:rPr lang="en-US" i="1" dirty="0"/>
              <a:t>h</a:t>
            </a:r>
            <a:r>
              <a:rPr lang="en-US" dirty="0"/>
              <a:t> to find ∆</a:t>
            </a:r>
            <a:r>
              <a:rPr lang="en-US" i="1" dirty="0" err="1"/>
              <a:t>t</a:t>
            </a:r>
            <a:r>
              <a:rPr lang="en-US" i="0" dirty="0" err="1"/>
              <a:t>”</a:t>
            </a:r>
            <a:r>
              <a:rPr lang="en-US" dirty="0" err="1"/>
              <a:t>or</a:t>
            </a:r>
            <a:r>
              <a:rPr lang="en-US" baseline="0" dirty="0"/>
              <a:t> </a:t>
            </a:r>
            <a:r>
              <a:rPr lang="en-US" dirty="0"/>
              <a:t>vice versa. Then ask, “how this could be helpful?”</a:t>
            </a:r>
          </a:p>
          <a:p>
            <a:endParaRPr lang="en-US" dirty="0"/>
          </a:p>
          <a:p>
            <a:r>
              <a:rPr lang="en-US" b="1" dirty="0"/>
              <a:t>Misconceptions: </a:t>
            </a:r>
            <a:r>
              <a:rPr lang="en-US" dirty="0"/>
              <a:t>Students may confuse time and height in ordered pairs.</a:t>
            </a:r>
            <a:r>
              <a:rPr lang="en-US" baseline="0" dirty="0"/>
              <a:t> F</a:t>
            </a:r>
            <a:r>
              <a:rPr lang="en-US" dirty="0"/>
              <a:t>or example</a:t>
            </a:r>
            <a:r>
              <a:rPr lang="en-US" baseline="0" dirty="0"/>
              <a:t> in an ordered pair, we used the independent variable then the dependent variable so we would want students to write the ordered pair (time, height). We also want to make sure students aren’t confusing an actual time with </a:t>
            </a:r>
            <a:r>
              <a:rPr lang="en-US" dirty="0"/>
              <a:t>the change in time</a:t>
            </a:r>
            <a:r>
              <a:rPr lang="en-US" baseline="0" dirty="0"/>
              <a:t> and height versus</a:t>
            </a:r>
            <a:r>
              <a:rPr lang="en-US" dirty="0"/>
              <a:t> change in height. </a:t>
            </a:r>
          </a:p>
          <a:p>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7</a:t>
            </a:fld>
            <a:endParaRPr lang="en-US"/>
          </a:p>
        </p:txBody>
      </p:sp>
    </p:spTree>
    <p:extLst>
      <p:ext uri="{BB962C8B-B14F-4D97-AF65-F5344CB8AC3E}">
        <p14:creationId xmlns:p14="http://schemas.microsoft.com/office/powerpoint/2010/main" val="835575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84450" y="619125"/>
            <a:ext cx="4127500" cy="2322513"/>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a:xfrm>
                <a:off x="929640" y="3003320"/>
                <a:ext cx="7437120" cy="2709714"/>
              </a:xfrm>
            </p:spPr>
            <p:txBody>
              <a:bodyPr/>
              <a:lstStyle/>
              <a:p>
                <a:r>
                  <a:rPr lang="en-US" b="1" dirty="0"/>
                  <a:t>Possible student responses:</a:t>
                </a:r>
              </a:p>
              <a:p>
                <a:pPr marL="171450" indent="-171450">
                  <a:buFont typeface="Arial" panose="020B0604020202020204" pitchFamily="34" charset="0"/>
                  <a:buChar char="•"/>
                </a:pPr>
                <a:r>
                  <a:rPr lang="en-US" dirty="0"/>
                  <a:t>For question 1:</a:t>
                </a:r>
                <a:r>
                  <a:rPr lang="en-US" baseline="0" dirty="0"/>
                  <a:t> U</a:t>
                </a:r>
                <a:r>
                  <a:rPr lang="en-US" dirty="0"/>
                  <a:t>sing the information (24, 15), students should start talking about when the candle is at its original height the candle hasn’t started burning or the time is 0 minutes. Students should start thinking about: If I subtract 27 minutes, it would result in -3 minutes.</a:t>
                </a:r>
                <a:r>
                  <a:rPr lang="en-US" baseline="0" dirty="0"/>
                  <a:t>  T</a:t>
                </a:r>
                <a:r>
                  <a:rPr lang="en-US" dirty="0"/>
                  <a:t>herefore, the candle height has to be less than 16 cm. Students may set up a proportion to compare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r>
                          <a:rPr lang="en-US" b="0" i="1" smtClean="0">
                            <a:latin typeface="Cambria Math" panose="02040503050406030204" pitchFamily="18" charset="0"/>
                          </a:rPr>
                          <m:t>𝑐𝑚</m:t>
                        </m:r>
                      </m:num>
                      <m:den>
                        <m:r>
                          <a:rPr lang="en-US" b="0" i="1" smtClean="0">
                            <a:latin typeface="Cambria Math" panose="02040503050406030204" pitchFamily="18" charset="0"/>
                          </a:rPr>
                          <m:t>27</m:t>
                        </m:r>
                        <m:r>
                          <a:rPr lang="en-US" b="0" i="1" smtClean="0">
                            <a:latin typeface="Cambria Math" panose="02040503050406030204" pitchFamily="18" charset="0"/>
                          </a:rPr>
                          <m:t>𝑚𝑖𝑛</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𝑐𝑚</m:t>
                        </m:r>
                      </m:num>
                      <m:den>
                        <m:r>
                          <a:rPr lang="en-US" b="0" i="1" smtClean="0">
                            <a:latin typeface="Cambria Math" panose="02040503050406030204" pitchFamily="18" charset="0"/>
                          </a:rPr>
                          <m:t>−</m:t>
                        </m:r>
                        <m:r>
                          <a:rPr lang="en-US" i="1">
                            <a:latin typeface="Cambria Math" panose="02040503050406030204" pitchFamily="18" charset="0"/>
                          </a:rPr>
                          <m:t>2</m:t>
                        </m:r>
                        <m:r>
                          <a:rPr lang="en-US" b="0" i="1" smtClean="0">
                            <a:latin typeface="Cambria Math" panose="02040503050406030204" pitchFamily="18" charset="0"/>
                          </a:rPr>
                          <m:t>4</m:t>
                        </m:r>
                        <m:r>
                          <a:rPr lang="en-US" b="0" i="1" smtClean="0">
                            <a:latin typeface="Cambria Math" panose="02040503050406030204" pitchFamily="18" charset="0"/>
                          </a:rPr>
                          <m:t>𝑚𝑖𝑛</m:t>
                        </m:r>
                      </m:den>
                    </m:f>
                  </m:oMath>
                </a14:m>
                <a:r>
                  <a:rPr lang="en-US" dirty="0"/>
                  <a:t>. It is helpful for students to provide labels to keep the units consistent. </a:t>
                </a:r>
              </a:p>
              <a:p>
                <a:pPr marL="171450" indent="-171450">
                  <a:buFont typeface="Arial" panose="020B0604020202020204" pitchFamily="34" charset="0"/>
                  <a:buChar char="•"/>
                </a:pPr>
                <a:r>
                  <a:rPr lang="en-US" dirty="0"/>
                  <a:t>For question 2:</a:t>
                </a:r>
                <a:r>
                  <a:rPr lang="en-US" baseline="0" dirty="0"/>
                  <a:t> S</a:t>
                </a:r>
                <a:r>
                  <a:rPr lang="en-US" dirty="0"/>
                  <a:t>tudents may use various strategies to find the candle will burn 226.5 min for the height of the candle to be 7.5 cm. </a:t>
                </a:r>
              </a:p>
              <a:p>
                <a:pPr marL="171450" indent="-171450">
                  <a:buFont typeface="Arial" panose="020B0604020202020204" pitchFamily="34" charset="0"/>
                  <a:buChar char="•"/>
                </a:pPr>
                <a:r>
                  <a:rPr lang="en-US" dirty="0"/>
                  <a:t>For question 3:</a:t>
                </a:r>
                <a:r>
                  <a:rPr lang="en-US" baseline="0" dirty="0"/>
                  <a:t> S</a:t>
                </a:r>
                <a:r>
                  <a:rPr lang="en-US" dirty="0"/>
                  <a:t>tudents may use various strategies to find the height of the candle is 5 cm when the candle has burned for 294 minutes. </a:t>
                </a:r>
              </a:p>
              <a:p>
                <a:endParaRPr lang="en-US" dirty="0"/>
              </a:p>
              <a:p>
                <a:r>
                  <a:rPr lang="en-US" b="1" dirty="0"/>
                  <a:t>Teacher notes: </a:t>
                </a:r>
                <a:r>
                  <a:rPr lang="en-US" dirty="0"/>
                  <a:t>For students who are struggling: Ask students “Is a common multiplier between ∆</a:t>
                </a:r>
                <a:r>
                  <a:rPr lang="en-US" i="1" dirty="0"/>
                  <a:t>h</a:t>
                </a:r>
                <a:r>
                  <a:rPr lang="en-US" dirty="0"/>
                  <a:t> and ∆</a:t>
                </a:r>
                <a:r>
                  <a:rPr lang="en-US" i="1" dirty="0"/>
                  <a:t>t</a:t>
                </a:r>
                <a:r>
                  <a:rPr lang="en-US" i="0" dirty="0"/>
                  <a:t>?”</a:t>
                </a:r>
                <a:r>
                  <a:rPr lang="en-US" dirty="0"/>
                  <a:t> More specifically, we want students to start using structure in this way, </a:t>
                </a:r>
                <a:r>
                  <a:rPr lang="en-US" i="1" dirty="0"/>
                  <a:t>∆h = m(∆t). </a:t>
                </a:r>
                <a:r>
                  <a:rPr lang="en-US" dirty="0"/>
                  <a:t>It is usually easier for students to identify the multiplier within changes from a table. If this is not completely developed, the next lesson will continue to build on this idea. For questions 2 and 3:</a:t>
                </a:r>
                <a:r>
                  <a:rPr lang="en-US" baseline="0" dirty="0"/>
                  <a:t> C</a:t>
                </a:r>
                <a:r>
                  <a:rPr lang="en-US" dirty="0"/>
                  <a:t>elebrate students coming up with different strategies to prove they have found the correct height given a specific time and vice versa. </a:t>
                </a:r>
              </a:p>
              <a:p>
                <a:endParaRPr lang="en-US" dirty="0"/>
              </a:p>
              <a:p>
                <a:r>
                  <a:rPr lang="en-US" b="1" dirty="0"/>
                  <a:t>Misconceptions:  </a:t>
                </a:r>
                <a:r>
                  <a:rPr lang="en-US" dirty="0"/>
                  <a:t>Students may want to use -27 as the multiplier instead of -1/27. </a:t>
                </a:r>
                <a:r>
                  <a:rPr lang="en-US" baseline="0" dirty="0"/>
                  <a:t> Expecting students to label changes in quantities will help students to determine which multiplier to use. </a:t>
                </a:r>
                <a:endParaRPr lang="en-US" dirty="0"/>
              </a:p>
            </p:txBody>
          </p:sp>
        </mc:Choice>
        <mc:Fallback xmlns="">
          <p:sp>
            <p:nvSpPr>
              <p:cNvPr id="3" name="Notes Placeholder 2"/>
              <p:cNvSpPr>
                <a:spLocks noGrp="1"/>
              </p:cNvSpPr>
              <p:nvPr>
                <p:ph type="body" idx="1"/>
              </p:nvPr>
            </p:nvSpPr>
            <p:spPr>
              <a:xfrm>
                <a:off x="929640" y="3003320"/>
                <a:ext cx="7437120" cy="2709714"/>
              </a:xfrm>
            </p:spPr>
            <p:txBody>
              <a:bodyPr/>
              <a:lstStyle/>
              <a:p>
                <a:r>
                  <a:rPr lang="en-US" dirty="0"/>
                  <a:t>Possible student responses:</a:t>
                </a:r>
              </a:p>
              <a:p>
                <a:pPr marL="171450" indent="-171450">
                  <a:buFont typeface="Arial" panose="020B0604020202020204" pitchFamily="34" charset="0"/>
                  <a:buChar char="•"/>
                </a:pPr>
                <a:r>
                  <a:rPr lang="en-US" dirty="0"/>
                  <a:t>For question 1 , using the information (24, 15) students should start talking about when the candle is its original height the candle hasn’t started burning or time is 0 minutes. So students should start thinking about if I subtract 27 minutes it would result in -3 minutes, therefore the candle height has to be less than 16 cm. Students may set up a proportion to compare </a:t>
                </a:r>
                <a:r>
                  <a:rPr lang="en-US" i="0" smtClean="0">
                    <a:latin typeface="Cambria Math" panose="02040503050406030204" pitchFamily="18" charset="0"/>
                  </a:rPr>
                  <a:t>(</a:t>
                </a:r>
                <a:r>
                  <a:rPr lang="en-US" b="0" i="0" smtClean="0">
                    <a:latin typeface="Cambria Math" panose="02040503050406030204" pitchFamily="18" charset="0"/>
                  </a:rPr>
                  <a:t>−1𝑐𝑚)/27𝑚𝑖𝑛=</a:t>
                </a:r>
                <a:r>
                  <a:rPr lang="en-US" i="0">
                    <a:latin typeface="Cambria Math" panose="02040503050406030204" pitchFamily="18" charset="0"/>
                  </a:rPr>
                  <a:t>(</a:t>
                </a:r>
                <a:r>
                  <a:rPr lang="en-US" b="0" i="0" smtClean="0">
                    <a:latin typeface="Cambria Math" panose="02040503050406030204" pitchFamily="18" charset="0"/>
                  </a:rPr>
                  <a:t>𝑥  𝑐𝑚</a:t>
                </a:r>
                <a:r>
                  <a:rPr lang="en-US" b="0" i="0">
                    <a:latin typeface="Cambria Math" panose="02040503050406030204" pitchFamily="18" charset="0"/>
                  </a:rPr>
                  <a:t>)/(</a:t>
                </a:r>
                <a:r>
                  <a:rPr lang="en-US" b="0" i="0" smtClean="0">
                    <a:latin typeface="Cambria Math" panose="02040503050406030204" pitchFamily="18" charset="0"/>
                  </a:rPr>
                  <a:t>−</a:t>
                </a:r>
                <a:r>
                  <a:rPr lang="en-US" i="0">
                    <a:latin typeface="Cambria Math" panose="02040503050406030204" pitchFamily="18" charset="0"/>
                  </a:rPr>
                  <a:t>2</a:t>
                </a:r>
                <a:r>
                  <a:rPr lang="en-US" b="0" i="0" smtClean="0">
                    <a:latin typeface="Cambria Math" panose="02040503050406030204" pitchFamily="18" charset="0"/>
                  </a:rPr>
                  <a:t>4𝑚𝑖𝑛</a:t>
                </a:r>
                <a:r>
                  <a:rPr lang="en-US" b="0" i="0">
                    <a:latin typeface="Cambria Math" panose="02040503050406030204" pitchFamily="18" charset="0"/>
                  </a:rPr>
                  <a:t>)</a:t>
                </a:r>
                <a:r>
                  <a:rPr lang="en-US" dirty="0"/>
                  <a:t>. It is helpful for students to label to keep units consistent. </a:t>
                </a:r>
              </a:p>
              <a:p>
                <a:pPr marL="171450" indent="-171450">
                  <a:buFont typeface="Arial" panose="020B0604020202020204" pitchFamily="34" charset="0"/>
                  <a:buChar char="•"/>
                </a:pPr>
                <a:r>
                  <a:rPr lang="en-US" dirty="0"/>
                  <a:t>For question 2, students may use various strategies to come up with the candle will burn 226.5 min for the height of the candle to be 7.5 cm. </a:t>
                </a:r>
              </a:p>
              <a:p>
                <a:pPr marL="171450" indent="-171450">
                  <a:buFont typeface="Arial" panose="020B0604020202020204" pitchFamily="34" charset="0"/>
                  <a:buChar char="•"/>
                </a:pPr>
                <a:r>
                  <a:rPr lang="en-US" dirty="0"/>
                  <a:t>For question 3, students may use various strategies to find the height of the candle is 5 cm when the candle has burned for 294 minutes. </a:t>
                </a:r>
              </a:p>
              <a:p>
                <a:endParaRPr lang="en-US" dirty="0"/>
              </a:p>
              <a:p>
                <a:r>
                  <a:rPr lang="en-US" dirty="0"/>
                  <a:t>Teacher notes: For students who are struggling ask if there is a common multiplier between ∆</a:t>
                </a:r>
                <a:r>
                  <a:rPr lang="en-US" i="1" dirty="0"/>
                  <a:t>h</a:t>
                </a:r>
                <a:r>
                  <a:rPr lang="en-US" dirty="0"/>
                  <a:t> and ∆</a:t>
                </a:r>
                <a:r>
                  <a:rPr lang="en-US" i="1" dirty="0"/>
                  <a:t>t</a:t>
                </a:r>
                <a:r>
                  <a:rPr lang="en-US" dirty="0"/>
                  <a:t>. More specifically we want students to start using structure in this way, </a:t>
                </a:r>
                <a:r>
                  <a:rPr lang="en-US" i="1" dirty="0"/>
                  <a:t>∆h = m(∆t). </a:t>
                </a:r>
                <a:r>
                  <a:rPr lang="en-US" dirty="0"/>
                  <a:t>Often times it is easier for students to identify the multiplier within changes from a table. This is not completely developed, the next lesson will continue to build on this idea. For questions 2 and 3, celebrate students coming up with different strategies to prove they have found the correct height given a specific time and vice versa. </a:t>
                </a:r>
              </a:p>
              <a:p>
                <a:endParaRPr lang="en-US" dirty="0"/>
              </a:p>
              <a:p>
                <a:r>
                  <a:rPr lang="en-US" dirty="0"/>
                  <a:t>Misconceptions:  Students may want to use -27 as the multiplier instead of -1/27. If this happens make sure to address that in math the structure in which we use is consistent and they are able to describe why they would use one over the other it would be appropriate. </a:t>
                </a:r>
              </a:p>
              <a:p>
                <a:endParaRPr lang="en-US" dirty="0"/>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8</a:t>
            </a:fld>
            <a:endParaRPr lang="en-US"/>
          </a:p>
        </p:txBody>
      </p:sp>
    </p:spTree>
    <p:extLst>
      <p:ext uri="{BB962C8B-B14F-4D97-AF65-F5344CB8AC3E}">
        <p14:creationId xmlns:p14="http://schemas.microsoft.com/office/powerpoint/2010/main" val="84225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Possible student responses:</a:t>
            </a:r>
          </a:p>
          <a:p>
            <a:pPr marL="171450" indent="-171450">
              <a:buFont typeface="Arial" panose="020B0604020202020204" pitchFamily="34" charset="0"/>
              <a:buChar char="•"/>
            </a:pPr>
            <a:r>
              <a:rPr lang="en-US" sz="1100" dirty="0"/>
              <a:t>Question 1:</a:t>
            </a:r>
            <a:r>
              <a:rPr lang="en-US" sz="1100" baseline="0" dirty="0"/>
              <a:t> “R</a:t>
            </a:r>
            <a:r>
              <a:rPr lang="en-US" sz="1100" dirty="0"/>
              <a:t>epresents the initial height of the candle prior to burning”, “Represents 0 min the candle has burned and is at a height of 15.89 cm”, ”Represents the y-intercept”- which is a key feature of the function. </a:t>
            </a:r>
          </a:p>
          <a:p>
            <a:pPr marL="171450" indent="-171450">
              <a:buFont typeface="Arial" panose="020B0604020202020204" pitchFamily="34" charset="0"/>
              <a:buChar char="•"/>
            </a:pPr>
            <a:r>
              <a:rPr lang="en-US" sz="1100" dirty="0"/>
              <a:t>Question 2:</a:t>
            </a:r>
            <a:r>
              <a:rPr lang="en-US" sz="1100" baseline="0" dirty="0"/>
              <a:t> “A</a:t>
            </a:r>
            <a:r>
              <a:rPr lang="en-US" sz="1100" dirty="0"/>
              <a:t>fter burning 186 minutes, the candle is 9 cm tall”</a:t>
            </a:r>
          </a:p>
          <a:p>
            <a:pPr marL="171450" indent="-171450">
              <a:buFont typeface="Arial" panose="020B0604020202020204" pitchFamily="34" charset="0"/>
              <a:buChar char="•"/>
            </a:pPr>
            <a:r>
              <a:rPr lang="en-US" sz="1100" dirty="0"/>
              <a:t>Question 3:</a:t>
            </a:r>
            <a:r>
              <a:rPr lang="en-US" sz="1100" baseline="0" dirty="0"/>
              <a:t> “T</a:t>
            </a:r>
            <a:r>
              <a:rPr lang="en-US" sz="1100" dirty="0"/>
              <a:t>his particular point wouldn’t represent the candle burning situation; because, after burning for 5 min the candle wouldn’t grow from the initial height of 15.89 cm.” </a:t>
            </a:r>
          </a:p>
          <a:p>
            <a:pPr marL="171450" indent="-171450">
              <a:buFont typeface="Arial" panose="020B0604020202020204" pitchFamily="34" charset="0"/>
              <a:buChar char="•"/>
            </a:pPr>
            <a:r>
              <a:rPr lang="en-US" sz="1100" dirty="0"/>
              <a:t>Question 4:</a:t>
            </a:r>
            <a:r>
              <a:rPr lang="en-US" sz="1100" baseline="0" dirty="0"/>
              <a:t> “A</a:t>
            </a:r>
            <a:r>
              <a:rPr lang="en-US" sz="1100" dirty="0"/>
              <a:t>fter burning 368.25 minutes, the candle is 2.25 cm tall”</a:t>
            </a:r>
          </a:p>
          <a:p>
            <a:pPr marL="171450" indent="-171450">
              <a:buFont typeface="Arial" panose="020B0604020202020204" pitchFamily="34" charset="0"/>
              <a:buChar char="•"/>
            </a:pPr>
            <a:r>
              <a:rPr lang="en-US" sz="1100" dirty="0"/>
              <a:t>Question 5:</a:t>
            </a:r>
            <a:r>
              <a:rPr lang="en-US" sz="1100" baseline="0" dirty="0"/>
              <a:t> “T</a:t>
            </a:r>
            <a:r>
              <a:rPr lang="en-US" sz="1100" dirty="0"/>
              <a:t>he total length of time the candle will burn”, “The candle’s height was 0 cm after burning for 429 min”, “The x-intercept”- which is a key feature of the function. </a:t>
            </a:r>
          </a:p>
          <a:p>
            <a:pPr marL="171450" indent="-171450">
              <a:buFont typeface="Arial" panose="020B0604020202020204" pitchFamily="34" charset="0"/>
              <a:buChar char="•"/>
            </a:pPr>
            <a:r>
              <a:rPr lang="en-US" sz="1100" dirty="0"/>
              <a:t>Question 6:</a:t>
            </a:r>
            <a:r>
              <a:rPr lang="en-US" sz="1100" baseline="0" dirty="0"/>
              <a:t> “T</a:t>
            </a:r>
            <a:r>
              <a:rPr lang="en-US" sz="1100" dirty="0"/>
              <a:t>his particular point wouldn’t represent the candle burning situation; because, even though this would be a solution for the line, the candle height can’t be a negative height. This would be a good time for the teacher to talk about the domain of this situation.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t>*******Teacher may need to prompt students if responses do not occur. </a:t>
            </a:r>
          </a:p>
          <a:p>
            <a:endParaRPr lang="en-US" sz="1100" dirty="0"/>
          </a:p>
          <a:p>
            <a:r>
              <a:rPr lang="en-US" sz="1100" b="1" dirty="0"/>
              <a:t>Teacher notes: </a:t>
            </a:r>
            <a:r>
              <a:rPr lang="en-US" sz="1100" b="0" dirty="0"/>
              <a:t>M</a:t>
            </a:r>
            <a:r>
              <a:rPr lang="en-US" sz="1100" dirty="0"/>
              <a:t>ake sure to highlight key features of the context such as x-intercept, y-intercept and as the time increases the height of the candle decreases. Students may find the relationship between </a:t>
            </a:r>
            <a:r>
              <a:rPr lang="en-US" sz="1100" i="1" dirty="0"/>
              <a:t>∆x </a:t>
            </a:r>
            <a:r>
              <a:rPr lang="en-US" sz="1100" dirty="0"/>
              <a:t>and </a:t>
            </a:r>
            <a:r>
              <a:rPr lang="en-US" sz="1100" i="1" dirty="0"/>
              <a:t>∆y</a:t>
            </a:r>
            <a:r>
              <a:rPr lang="en-US" sz="1100" dirty="0"/>
              <a:t>. If students find the relationship between </a:t>
            </a:r>
            <a:r>
              <a:rPr lang="en-US" sz="1100" i="1" dirty="0"/>
              <a:t>∆x </a:t>
            </a:r>
            <a:r>
              <a:rPr lang="en-US" sz="1100" dirty="0"/>
              <a:t>and </a:t>
            </a:r>
            <a:r>
              <a:rPr lang="en-US" sz="1100" i="1" dirty="0"/>
              <a:t>∆y, </a:t>
            </a:r>
            <a:r>
              <a:rPr lang="en-US" sz="1100" baseline="0" dirty="0"/>
              <a:t>it would be a great time to start introducing the idea of function versus equation. </a:t>
            </a:r>
            <a:r>
              <a:rPr lang="en-US" sz="1100" dirty="0"/>
              <a:t>For students who are struggling:</a:t>
            </a:r>
            <a:r>
              <a:rPr lang="en-US" sz="1100" baseline="0" dirty="0"/>
              <a:t> D</a:t>
            </a:r>
            <a:r>
              <a:rPr lang="en-US" sz="1100" dirty="0"/>
              <a:t>iscuss conjectures based on the information from the last couple slides. Highlight there</a:t>
            </a:r>
            <a:r>
              <a:rPr lang="en-US" sz="1100" baseline="0" dirty="0"/>
              <a:t> is a</a:t>
            </a:r>
            <a:r>
              <a:rPr lang="en-US" sz="1100" dirty="0"/>
              <a:t> restricted domain,</a:t>
            </a:r>
            <a:r>
              <a:rPr lang="en-US" sz="1100" baseline="0" dirty="0"/>
              <a:t> </a:t>
            </a:r>
            <a:r>
              <a:rPr lang="en-US" sz="1100" dirty="0"/>
              <a:t>time won’t be less than 0 minutes or greater than 429 minutes.</a:t>
            </a:r>
            <a:r>
              <a:rPr lang="en-US" sz="1100" baseline="0" dirty="0"/>
              <a:t> T</a:t>
            </a:r>
            <a:r>
              <a:rPr lang="en-US" sz="1100" dirty="0"/>
              <a:t>herefore, the candle height won’t be taller than 15.89 or shorter than 0 cm. </a:t>
            </a:r>
          </a:p>
          <a:p>
            <a:endParaRPr lang="en-US" sz="1100" dirty="0"/>
          </a:p>
          <a:p>
            <a:r>
              <a:rPr lang="en-US" sz="1100" b="1" dirty="0"/>
              <a:t>Misconceptions: </a:t>
            </a:r>
            <a:r>
              <a:rPr lang="en-US" sz="1100" dirty="0"/>
              <a:t>Be sure to note that all ordered pairs aren’t compatible with the context. Students tend to be confused with the terminology of interpreting ordered pairs.</a:t>
            </a:r>
            <a:r>
              <a:rPr lang="en-US" sz="1100" baseline="0" dirty="0"/>
              <a:t> I</a:t>
            </a:r>
            <a:r>
              <a:rPr lang="en-US" sz="1100" dirty="0"/>
              <a:t>f this occurs, ask students to explain in words what the quantities represent or simply add labels to quantities. </a:t>
            </a:r>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9</a:t>
            </a:fld>
            <a:endParaRPr lang="en-US" dirty="0"/>
          </a:p>
        </p:txBody>
      </p:sp>
    </p:spTree>
    <p:extLst>
      <p:ext uri="{BB962C8B-B14F-4D97-AF65-F5344CB8AC3E}">
        <p14:creationId xmlns:p14="http://schemas.microsoft.com/office/powerpoint/2010/main" val="1139012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82863" y="952500"/>
            <a:ext cx="4130675" cy="23241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050" b="1" dirty="0"/>
                  <a:t>Possible student responses:</a:t>
                </a:r>
              </a:p>
              <a:p>
                <a:pPr marL="171450" indent="-171450">
                  <a:buFont typeface="Arial" panose="020B0604020202020204" pitchFamily="34" charset="0"/>
                  <a:buChar char="•"/>
                </a:pPr>
                <a:r>
                  <a:rPr lang="en-US" sz="1050" dirty="0"/>
                  <a:t>Question 1:</a:t>
                </a:r>
                <a:r>
                  <a:rPr lang="en-US" sz="1050" baseline="0" dirty="0"/>
                  <a:t> “</a:t>
                </a:r>
                <a:r>
                  <a:rPr lang="en-US" sz="1050" dirty="0"/>
                  <a:t>Rafael rode his bike 36 feet(</a:t>
                </a:r>
                <a14:m>
                  <m:oMath xmlns:m="http://schemas.openxmlformats.org/officeDocument/2006/math">
                    <m:f>
                      <m:fPr>
                        <m:ctrlPr>
                          <a:rPr lang="en-US" sz="1050" i="1" smtClean="0">
                            <a:latin typeface="Cambria Math" panose="02040503050406030204" pitchFamily="18" charset="0"/>
                          </a:rPr>
                        </m:ctrlPr>
                      </m:fPr>
                      <m:num>
                        <m:r>
                          <a:rPr lang="en-US" sz="1050" b="0" i="1" smtClean="0">
                            <a:latin typeface="Cambria Math" panose="02040503050406030204" pitchFamily="18" charset="0"/>
                          </a:rPr>
                          <m:t>1</m:t>
                        </m:r>
                      </m:num>
                      <m:den>
                        <m:r>
                          <a:rPr lang="en-US" sz="1050" b="0" i="1" smtClean="0">
                            <a:latin typeface="Cambria Math" panose="02040503050406030204" pitchFamily="18" charset="0"/>
                          </a:rPr>
                          <m:t>2</m:t>
                        </m:r>
                      </m:den>
                    </m:f>
                  </m:oMath>
                </a14:m>
                <a:r>
                  <a:rPr lang="en-US" sz="1050" dirty="0"/>
                  <a:t> times as far as 72 feet)  in </a:t>
                </a:r>
                <a14:m>
                  <m:oMath xmlns:m="http://schemas.openxmlformats.org/officeDocument/2006/math">
                    <m:f>
                      <m:fPr>
                        <m:ctrlPr>
                          <a:rPr lang="en-US" sz="1050" i="1">
                            <a:latin typeface="Cambria Math" panose="02040503050406030204" pitchFamily="18" charset="0"/>
                          </a:rPr>
                        </m:ctrlPr>
                      </m:fPr>
                      <m:num>
                        <m:r>
                          <a:rPr lang="en-US" sz="1050" i="1">
                            <a:latin typeface="Cambria Math" panose="02040503050406030204" pitchFamily="18" charset="0"/>
                          </a:rPr>
                          <m:t>1</m:t>
                        </m:r>
                      </m:num>
                      <m:den>
                        <m:r>
                          <a:rPr lang="en-US" sz="1050" i="1">
                            <a:latin typeface="Cambria Math" panose="02040503050406030204" pitchFamily="18" charset="0"/>
                          </a:rPr>
                          <m:t>2</m:t>
                        </m:r>
                      </m:den>
                    </m:f>
                  </m:oMath>
                </a14:m>
                <a:r>
                  <a:rPr lang="en-US" sz="1050" dirty="0"/>
                  <a:t> as long as 8 seconds, or 4 seconds.” , “Rafael rode his bike 18 feet in 2 seconds, 9 feet in 1 second, 54 feet in 6 seconds.”, “Rafael will travel 144 feet in 2 times the time, or 16 seconds.”   </a:t>
                </a:r>
                <a:r>
                  <a:rPr lang="en-US" sz="1400" baseline="0" dirty="0"/>
                  <a:t>(</a:t>
                </a:r>
                <a:r>
                  <a:rPr lang="en-US" sz="800" baseline="0" dirty="0"/>
                  <a:t>A</a:t>
                </a:r>
                <a:r>
                  <a:rPr lang="en-US" sz="800" dirty="0"/>
                  <a:t>nswers may vary</a:t>
                </a:r>
                <a:r>
                  <a:rPr lang="en-US" sz="1400" dirty="0"/>
                  <a:t>) </a:t>
                </a:r>
                <a:endParaRPr lang="en-US" sz="1050" dirty="0"/>
              </a:p>
              <a:p>
                <a:pPr marL="171450" indent="-171450">
                  <a:buFont typeface="Arial" panose="020B0604020202020204" pitchFamily="34" charset="0"/>
                  <a:buChar char="•"/>
                </a:pPr>
                <a:r>
                  <a:rPr lang="en-US" sz="1050" dirty="0"/>
                  <a:t>Question 2:</a:t>
                </a:r>
                <a:r>
                  <a:rPr lang="en-US" sz="1050" baseline="0" dirty="0"/>
                  <a:t> “I</a:t>
                </a:r>
                <a:r>
                  <a:rPr lang="en-US" sz="1050" dirty="0"/>
                  <a:t>n 3 seconds, Rafael would travel 27 </a:t>
                </a:r>
                <a:r>
                  <a:rPr lang="en-US" sz="1050" dirty="0" err="1"/>
                  <a:t>ft</a:t>
                </a:r>
                <a:r>
                  <a:rPr lang="en-US" sz="1050" dirty="0"/>
                  <a:t> at any given 3 second interval.”,</a:t>
                </a:r>
                <a:r>
                  <a:rPr lang="en-US" sz="1050" baseline="0" dirty="0"/>
                  <a:t> “T</a:t>
                </a:r>
                <a:r>
                  <a:rPr lang="en-US" sz="1050" dirty="0"/>
                  <a:t>he rate at which Rafael is traveling is constant, so it would be the same distance traveled from 1 to 4 seconds or 5 to 8 seconds. “</a:t>
                </a:r>
              </a:p>
              <a:p>
                <a:pPr marL="171450" indent="-171450">
                  <a:buFont typeface="Arial" panose="020B0604020202020204" pitchFamily="34" charset="0"/>
                  <a:buChar char="•"/>
                </a:pPr>
                <a:r>
                  <a:rPr lang="en-US" sz="1050" dirty="0"/>
                  <a:t>Question 3:</a:t>
                </a:r>
                <a:r>
                  <a:rPr lang="en-US" sz="1050" baseline="0" dirty="0"/>
                  <a:t> (S</a:t>
                </a:r>
                <a:r>
                  <a:rPr lang="en-US" sz="1050" dirty="0"/>
                  <a:t>tudents should be able make a conjecture based on the conclusions in question 1) “If in 1 second he travels 9 </a:t>
                </a:r>
                <a:r>
                  <a:rPr lang="en-US" sz="1050" dirty="0" err="1"/>
                  <a:t>ft</a:t>
                </a:r>
                <a:r>
                  <a:rPr lang="en-US" sz="1050" dirty="0"/>
                  <a:t> and in 2 seconds he travels 18 feet, Rafael would travel 12 feet between 1 and 2 seconds.” Be sure to have students share various solution paths. One example may be, </a:t>
                </a:r>
                <a14:m>
                  <m:oMath xmlns:m="http://schemas.openxmlformats.org/officeDocument/2006/math">
                    <m:f>
                      <m:fPr>
                        <m:ctrlPr>
                          <a:rPr lang="en-US" sz="1050" i="1" smtClean="0">
                            <a:latin typeface="Cambria Math" panose="02040503050406030204" pitchFamily="18" charset="0"/>
                          </a:rPr>
                        </m:ctrlPr>
                      </m:fPr>
                      <m:num>
                        <m:r>
                          <a:rPr lang="en-US" sz="1050" b="0" i="1" smtClean="0">
                            <a:latin typeface="Cambria Math" panose="02040503050406030204" pitchFamily="18" charset="0"/>
                          </a:rPr>
                          <m:t>9 </m:t>
                        </m:r>
                        <m:r>
                          <a:rPr lang="en-US" sz="1050" b="0" i="1" smtClean="0">
                            <a:latin typeface="Cambria Math" panose="02040503050406030204" pitchFamily="18" charset="0"/>
                          </a:rPr>
                          <m:t>𝑓𝑡</m:t>
                        </m:r>
                      </m:num>
                      <m:den>
                        <m:r>
                          <a:rPr lang="en-US" sz="1050" b="0" i="1" smtClean="0">
                            <a:latin typeface="Cambria Math" panose="02040503050406030204" pitchFamily="18" charset="0"/>
                          </a:rPr>
                          <m:t>1 </m:t>
                        </m:r>
                        <m:r>
                          <a:rPr lang="en-US" sz="1050" b="0" i="1" smtClean="0">
                            <a:latin typeface="Cambria Math" panose="02040503050406030204" pitchFamily="18" charset="0"/>
                          </a:rPr>
                          <m:t>𝑠𝑒𝑐</m:t>
                        </m:r>
                      </m:den>
                    </m:f>
                  </m:oMath>
                </a14:m>
                <a:r>
                  <a:rPr lang="en-US" sz="1050" dirty="0"/>
                  <a:t> = </a:t>
                </a:r>
                <a14:m>
                  <m:oMath xmlns:m="http://schemas.openxmlformats.org/officeDocument/2006/math">
                    <m:f>
                      <m:fPr>
                        <m:ctrlPr>
                          <a:rPr lang="en-US" sz="1050" i="1">
                            <a:latin typeface="Cambria Math" panose="02040503050406030204" pitchFamily="18" charset="0"/>
                          </a:rPr>
                        </m:ctrlPr>
                      </m:fPr>
                      <m:num>
                        <m:r>
                          <a:rPr lang="en-US" sz="1050" b="0" i="1" smtClean="0">
                            <a:latin typeface="Cambria Math" panose="02040503050406030204" pitchFamily="18" charset="0"/>
                          </a:rPr>
                          <m:t>12</m:t>
                        </m:r>
                        <m:r>
                          <a:rPr lang="en-US" sz="1050" i="1">
                            <a:latin typeface="Cambria Math" panose="02040503050406030204" pitchFamily="18" charset="0"/>
                          </a:rPr>
                          <m:t> </m:t>
                        </m:r>
                        <m:r>
                          <a:rPr lang="en-US" sz="1050" i="1">
                            <a:latin typeface="Cambria Math" panose="02040503050406030204" pitchFamily="18" charset="0"/>
                          </a:rPr>
                          <m:t>𝑓𝑡</m:t>
                        </m:r>
                      </m:num>
                      <m:den>
                        <m:r>
                          <a:rPr lang="en-US" sz="1050" b="0" i="1" smtClean="0">
                            <a:latin typeface="Cambria Math" panose="02040503050406030204" pitchFamily="18" charset="0"/>
                          </a:rPr>
                          <m:t>𝑥</m:t>
                        </m:r>
                        <m:r>
                          <a:rPr lang="en-US" sz="1050" b="0" i="1" smtClean="0">
                            <a:latin typeface="Cambria Math" panose="02040503050406030204" pitchFamily="18" charset="0"/>
                          </a:rPr>
                          <m:t>  </m:t>
                        </m:r>
                        <m:r>
                          <a:rPr lang="en-US" sz="1050" i="1">
                            <a:latin typeface="Cambria Math" panose="02040503050406030204" pitchFamily="18" charset="0"/>
                          </a:rPr>
                          <m:t>𝑠𝑒𝑐</m:t>
                        </m:r>
                      </m:den>
                    </m:f>
                  </m:oMath>
                </a14:m>
                <a:r>
                  <a:rPr lang="en-US" sz="1050" dirty="0"/>
                  <a:t>  Students should have an answer of 4/3 of a second, or approximately 1.33 seconds. </a:t>
                </a:r>
              </a:p>
              <a:p>
                <a:pPr marL="171450" indent="-171450">
                  <a:buFont typeface="Arial" panose="020B0604020202020204" pitchFamily="34" charset="0"/>
                  <a:buChar char="•"/>
                </a:pPr>
                <a:endParaRPr lang="en-US" sz="1050" dirty="0"/>
              </a:p>
              <a:p>
                <a:r>
                  <a:rPr lang="en-US" sz="1050" b="1" dirty="0"/>
                  <a:t>Teacher notes: </a:t>
                </a:r>
                <a:r>
                  <a:rPr lang="en-US" sz="1050" dirty="0"/>
                  <a:t>Encourage students to document their thinking and reasoning. Have students present their ideas to the class. In this activity, we are looking </a:t>
                </a:r>
                <a:r>
                  <a:rPr lang="en-US" sz="1050" dirty="0" smtClean="0"/>
                  <a:t>at</a:t>
                </a:r>
                <a:r>
                  <a:rPr lang="en-US" sz="1050" baseline="0" dirty="0" smtClean="0"/>
                  <a:t> scaling changes using various multipliers</a:t>
                </a:r>
                <a:r>
                  <a:rPr lang="en-US" sz="1050" dirty="0" smtClean="0"/>
                  <a:t>. </a:t>
                </a:r>
                <a:r>
                  <a:rPr lang="en-US" sz="1050" dirty="0"/>
                  <a:t>The purpose is to build students reasoning in </a:t>
                </a:r>
                <a:r>
                  <a:rPr lang="en-US" sz="1050" dirty="0" smtClean="0"/>
                  <a:t>regard </a:t>
                </a:r>
                <a:r>
                  <a:rPr lang="en-US" sz="1050" dirty="0"/>
                  <a:t>to constant rate of change.</a:t>
                </a:r>
                <a:r>
                  <a:rPr lang="en-US" sz="1050" baseline="0" dirty="0"/>
                  <a:t>  S</a:t>
                </a:r>
                <a:r>
                  <a:rPr lang="en-US" sz="1050" dirty="0"/>
                  <a:t>tudents should see that for </a:t>
                </a:r>
                <a:r>
                  <a:rPr lang="en-US" sz="1050" dirty="0" smtClean="0"/>
                  <a:t>equal changes </a:t>
                </a:r>
                <a:r>
                  <a:rPr lang="en-US" sz="1050" dirty="0"/>
                  <a:t>in the time </a:t>
                </a:r>
                <a:r>
                  <a:rPr lang="en-US" sz="1050" dirty="0" smtClean="0"/>
                  <a:t>elapsed</a:t>
                </a:r>
                <a:r>
                  <a:rPr lang="en-US" sz="1050" baseline="0" dirty="0" smtClean="0"/>
                  <a:t>, </a:t>
                </a:r>
                <a:r>
                  <a:rPr lang="en-US" sz="1050" dirty="0" smtClean="0"/>
                  <a:t>the </a:t>
                </a:r>
                <a:r>
                  <a:rPr lang="en-US" sz="1050" dirty="0"/>
                  <a:t>distance traveled will be the </a:t>
                </a:r>
                <a:r>
                  <a:rPr lang="en-US" sz="1050" dirty="0" smtClean="0"/>
                  <a:t>same.  They should explore </a:t>
                </a:r>
                <a:r>
                  <a:rPr lang="en-US" sz="1050" dirty="0"/>
                  <a:t>the unit rate and the power of scaling </a:t>
                </a:r>
                <a:r>
                  <a:rPr lang="en-US" sz="1050" dirty="0" smtClean="0"/>
                  <a:t>changes to any quantities. </a:t>
                </a:r>
                <a:endParaRPr lang="en-US" sz="1050" dirty="0"/>
              </a:p>
              <a:p>
                <a:endParaRPr lang="en-US" sz="1050" dirty="0"/>
              </a:p>
              <a:p>
                <a:r>
                  <a:rPr lang="en-US" sz="1050" b="1" dirty="0"/>
                  <a:t>Misconceptions: </a:t>
                </a:r>
                <a:r>
                  <a:rPr lang="en-US" sz="1050" dirty="0"/>
                  <a:t>Student may have little reasoning with constant rate of change and ideas of what slope </a:t>
                </a:r>
                <a:r>
                  <a:rPr lang="en-US" sz="1050" dirty="0" smtClean="0"/>
                  <a:t>means. </a:t>
                </a:r>
                <a:r>
                  <a:rPr lang="en-US" sz="1050" dirty="0"/>
                  <a:t>Within this activity, we are trying to </a:t>
                </a:r>
                <a:r>
                  <a:rPr lang="en-US" sz="1050" dirty="0" smtClean="0"/>
                  <a:t>encourage </a:t>
                </a:r>
                <a:r>
                  <a:rPr lang="en-US" sz="1050" dirty="0"/>
                  <a:t>them to reason through the numbers using context and labeling the quantities. </a:t>
                </a:r>
              </a:p>
              <a:p>
                <a:endParaRPr lang="en-US" dirty="0"/>
              </a:p>
            </p:txBody>
          </p:sp>
        </mc:Choice>
        <mc:Fallback xmlns="">
          <p:sp>
            <p:nvSpPr>
              <p:cNvPr id="3" name="Notes Placeholder 2"/>
              <p:cNvSpPr>
                <a:spLocks noGrp="1"/>
              </p:cNvSpPr>
              <p:nvPr>
                <p:ph type="body" idx="1"/>
              </p:nvPr>
            </p:nvSpPr>
            <p:spPr/>
            <p:txBody>
              <a:bodyPr/>
              <a:lstStyle/>
              <a:p>
                <a:r>
                  <a:rPr lang="en-US" sz="1050" b="1" dirty="0"/>
                  <a:t>Possible student responses:</a:t>
                </a:r>
              </a:p>
              <a:p>
                <a:pPr marL="171450" indent="-171450">
                  <a:buFont typeface="Arial" panose="020B0604020202020204" pitchFamily="34" charset="0"/>
                  <a:buChar char="•"/>
                </a:pPr>
                <a:r>
                  <a:rPr lang="en-US" sz="1050" dirty="0"/>
                  <a:t>Question 1 , answers may vary. Rafael rode his bike 36 feet(</a:t>
                </a:r>
                <a:r>
                  <a:rPr lang="en-US" sz="1050" b="0" i="0">
                    <a:latin typeface="Cambria Math" panose="02040503050406030204" pitchFamily="18" charset="0"/>
                  </a:rPr>
                  <a:t>1/2</a:t>
                </a:r>
                <a:r>
                  <a:rPr lang="en-US" sz="1050" dirty="0"/>
                  <a:t> times as far as 72 feet)  in </a:t>
                </a:r>
                <a:r>
                  <a:rPr lang="en-US" sz="1050" i="0">
                    <a:latin typeface="Cambria Math" panose="02040503050406030204" pitchFamily="18" charset="0"/>
                  </a:rPr>
                  <a:t>1/2</a:t>
                </a:r>
                <a:r>
                  <a:rPr lang="en-US" sz="1050" dirty="0"/>
                  <a:t> as long as 8 seconds, or 4 seconds. Rafael rode his bike 18 feet in 2 seconds, 9 feet in 1 second, 54 feet in 6 seconds. Students may also say Rafael will travel 144 feet in 2 times the time, or 16 seconds. </a:t>
                </a:r>
              </a:p>
              <a:p>
                <a:pPr marL="171450" indent="-171450">
                  <a:buFont typeface="Arial" panose="020B0604020202020204" pitchFamily="34" charset="0"/>
                  <a:buChar char="•"/>
                </a:pPr>
                <a:r>
                  <a:rPr lang="en-US" sz="1050" dirty="0"/>
                  <a:t>Question 2, in 3 seconds Rafael would travel 27 </a:t>
                </a:r>
                <a:r>
                  <a:rPr lang="en-US" sz="1050" dirty="0" err="1"/>
                  <a:t>ft</a:t>
                </a:r>
                <a:r>
                  <a:rPr lang="en-US" sz="1050" dirty="0"/>
                  <a:t> at any given 3 second interval, the rate at which he is traveling is constant so it would be the same distance traveled from 1 to 4 seconds or 5 to 8 seconds. </a:t>
                </a:r>
              </a:p>
              <a:p>
                <a:pPr marL="171450" indent="-171450">
                  <a:buFont typeface="Arial" panose="020B0604020202020204" pitchFamily="34" charset="0"/>
                  <a:buChar char="•"/>
                </a:pPr>
                <a:r>
                  <a:rPr lang="en-US" sz="1050" dirty="0"/>
                  <a:t>Question 3, students should be able make a conjecture based on the conclusions in question 1, for example, if in 1 second he travels 9 </a:t>
                </a:r>
                <a:r>
                  <a:rPr lang="en-US" sz="1050" dirty="0" err="1"/>
                  <a:t>ft</a:t>
                </a:r>
                <a:r>
                  <a:rPr lang="en-US" sz="1050" dirty="0"/>
                  <a:t> and in 2 seconds he travels 18 feet, Rafael would travel 12 feet between 1 and 2 seconds. Have students share various solution paths. One example may be, </a:t>
                </a:r>
                <a:r>
                  <a:rPr lang="en-US" sz="1050" i="0">
                    <a:latin typeface="Cambria Math" panose="02040503050406030204" pitchFamily="18" charset="0"/>
                  </a:rPr>
                  <a:t>(</a:t>
                </a:r>
                <a:r>
                  <a:rPr lang="en-US" sz="1050" b="0" i="0">
                    <a:latin typeface="Cambria Math" panose="02040503050406030204" pitchFamily="18" charset="0"/>
                  </a:rPr>
                  <a:t>9 𝑓𝑡)/(1 𝑠𝑒𝑐)</a:t>
                </a:r>
                <a:r>
                  <a:rPr lang="en-US" sz="1050" dirty="0"/>
                  <a:t> = </a:t>
                </a:r>
                <a:r>
                  <a:rPr lang="en-US" sz="1050" i="0">
                    <a:latin typeface="Cambria Math" panose="02040503050406030204" pitchFamily="18" charset="0"/>
                  </a:rPr>
                  <a:t>(</a:t>
                </a:r>
                <a:r>
                  <a:rPr lang="en-US" sz="1050" b="0" i="0">
                    <a:latin typeface="Cambria Math" panose="02040503050406030204" pitchFamily="18" charset="0"/>
                  </a:rPr>
                  <a:t>12</a:t>
                </a:r>
                <a:r>
                  <a:rPr lang="en-US" sz="1050" i="0">
                    <a:latin typeface="Cambria Math" panose="02040503050406030204" pitchFamily="18" charset="0"/>
                  </a:rPr>
                  <a:t> 𝑓𝑡)/(</a:t>
                </a:r>
                <a:r>
                  <a:rPr lang="en-US" sz="1050" b="0" i="0">
                    <a:latin typeface="Cambria Math" panose="02040503050406030204" pitchFamily="18" charset="0"/>
                  </a:rPr>
                  <a:t>𝑥  </a:t>
                </a:r>
                <a:r>
                  <a:rPr lang="en-US" sz="1050" i="0">
                    <a:latin typeface="Cambria Math" panose="02040503050406030204" pitchFamily="18" charset="0"/>
                  </a:rPr>
                  <a:t>𝑠𝑒𝑐)</a:t>
                </a:r>
                <a:r>
                  <a:rPr lang="en-US" sz="1050" dirty="0"/>
                  <a:t>  Students should have an answer of 4/3 of a second, or approximately 1.33 seconds. </a:t>
                </a:r>
              </a:p>
              <a:p>
                <a:r>
                  <a:rPr lang="en-US" sz="1050" b="1" dirty="0"/>
                  <a:t>Teacher notes: </a:t>
                </a:r>
                <a:r>
                  <a:rPr lang="en-US" sz="1050" dirty="0"/>
                  <a:t>Encourage students to document their thinking and reasoning. Have students present their ideas to the class. In this activity we are looking at scaling to any multiple. The purpose is to build students reasoning in regards to constant rate of change, students should see that for any change in the time elapsed, the distance traveled will be the same, and exploring the unit rate and the power of scaling to any of the quantities. </a:t>
                </a:r>
              </a:p>
              <a:p>
                <a:r>
                  <a:rPr lang="en-US" sz="1050" b="1" dirty="0"/>
                  <a:t>Misconceptions: </a:t>
                </a:r>
                <a:r>
                  <a:rPr lang="en-US" sz="1050" dirty="0"/>
                  <a:t>Student may have little reasoning with constant rate of change and ideas of what slope is. Within this activity, we are trying to get them to reason through the numbers using context and labeling the quantities. </a:t>
                </a:r>
              </a:p>
              <a:p>
                <a:endParaRPr lang="en-US" dirty="0"/>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10</a:t>
            </a:fld>
            <a:endParaRPr lang="en-US"/>
          </a:p>
        </p:txBody>
      </p:sp>
    </p:spTree>
    <p:extLst>
      <p:ext uri="{BB962C8B-B14F-4D97-AF65-F5344CB8AC3E}">
        <p14:creationId xmlns:p14="http://schemas.microsoft.com/office/powerpoint/2010/main" val="1510238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If students still need prompting: </a:t>
            </a:r>
            <a:r>
              <a:rPr lang="en-US" b="0" dirty="0"/>
              <a:t>T</a:t>
            </a:r>
            <a:r>
              <a:rPr lang="en-US" dirty="0"/>
              <a:t>his slide will help narrow in on scaling </a:t>
            </a:r>
            <a:r>
              <a:rPr lang="en-US" dirty="0" smtClean="0"/>
              <a:t>using </a:t>
            </a:r>
            <a:r>
              <a:rPr lang="en-US" dirty="0"/>
              <a:t>the unit rate. It will also help with developing</a:t>
            </a:r>
            <a:r>
              <a:rPr lang="en-US" baseline="0" dirty="0"/>
              <a:t> that </a:t>
            </a:r>
            <a:r>
              <a:rPr lang="en-US" dirty="0"/>
              <a:t>during any </a:t>
            </a:r>
            <a:r>
              <a:rPr lang="en-US" dirty="0" smtClean="0"/>
              <a:t>equivalent interval </a:t>
            </a:r>
            <a:r>
              <a:rPr lang="en-US" dirty="0"/>
              <a:t>of time the distance traveled will be the same. </a:t>
            </a:r>
          </a:p>
          <a:p>
            <a:endParaRPr lang="en-US" dirty="0"/>
          </a:p>
          <a:p>
            <a:r>
              <a:rPr lang="en-US" b="1" dirty="0"/>
              <a:t>Teacher Notes: </a:t>
            </a:r>
            <a:r>
              <a:rPr lang="en-US" dirty="0"/>
              <a:t>It is important</a:t>
            </a:r>
            <a:r>
              <a:rPr lang="en-US" baseline="0" dirty="0"/>
              <a:t> for students to see that the conclusions they make in slide 10 are </a:t>
            </a:r>
            <a:r>
              <a:rPr lang="en-US" i="1" baseline="0" dirty="0"/>
              <a:t>changes</a:t>
            </a:r>
            <a:r>
              <a:rPr lang="en-US" baseline="0" dirty="0"/>
              <a:t> in distances and </a:t>
            </a:r>
            <a:r>
              <a:rPr lang="en-US" i="1" baseline="0" dirty="0"/>
              <a:t>changes</a:t>
            </a:r>
            <a:r>
              <a:rPr lang="en-US" baseline="0" dirty="0"/>
              <a:t> in time, not the quantities introduced in the situation (time, distance). </a:t>
            </a:r>
          </a:p>
          <a:p>
            <a:endParaRPr lang="en-US" baseline="0" dirty="0"/>
          </a:p>
          <a:p>
            <a:r>
              <a:rPr lang="en-US" b="1" baseline="0" dirty="0"/>
              <a:t>Independent Practice: </a:t>
            </a:r>
            <a:r>
              <a:rPr lang="en-US" baseline="0" dirty="0"/>
              <a:t>Ask students to represent the information in a table and/or graph. Again, make sure that it is clear their conclusions  are </a:t>
            </a:r>
            <a:r>
              <a:rPr lang="en-US" i="1" baseline="0" dirty="0"/>
              <a:t>changes</a:t>
            </a:r>
            <a:r>
              <a:rPr lang="en-US" baseline="0" dirty="0"/>
              <a:t> of quantities. </a:t>
            </a:r>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11</a:t>
            </a:fld>
            <a:endParaRPr lang="en-US"/>
          </a:p>
        </p:txBody>
      </p:sp>
    </p:spTree>
    <p:extLst>
      <p:ext uri="{BB962C8B-B14F-4D97-AF65-F5344CB8AC3E}">
        <p14:creationId xmlns:p14="http://schemas.microsoft.com/office/powerpoint/2010/main" val="3205500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16473" y="3295464"/>
            <a:ext cx="8737600" cy="2709714"/>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i="1" dirty="0"/>
              <a:t>Handout goes with this</a:t>
            </a:r>
            <a:r>
              <a:rPr lang="en-US" sz="1100" b="1" i="1" baseline="0" dirty="0"/>
              <a:t> PowerPoint slide. ANSWER KEY BELOW.</a:t>
            </a:r>
          </a:p>
          <a:p>
            <a:endParaRPr lang="en-US" sz="1100" b="1" dirty="0"/>
          </a:p>
          <a:p>
            <a:r>
              <a:rPr lang="en-US" sz="1100" b="1" dirty="0"/>
              <a:t>Possible</a:t>
            </a:r>
            <a:r>
              <a:rPr lang="en-US" sz="1100" b="1" baseline="0" dirty="0"/>
              <a:t> student responses: </a:t>
            </a:r>
          </a:p>
          <a:p>
            <a:r>
              <a:rPr lang="en-US" sz="1100" dirty="0"/>
              <a:t>Students may be able to find changes and may say that the changes between the sets of the first three points. </a:t>
            </a:r>
            <a:r>
              <a:rPr lang="en-US" sz="1100" dirty="0" smtClean="0"/>
              <a:t> In </a:t>
            </a:r>
            <a:r>
              <a:rPr lang="en-US" sz="1100" dirty="0"/>
              <a:t>the Rafael activity students should be able to see that </a:t>
            </a:r>
            <a:r>
              <a:rPr lang="en-US" sz="1100" dirty="0" smtClean="0"/>
              <a:t>there is a constant multiplier </a:t>
            </a:r>
            <a:r>
              <a:rPr lang="en-US" sz="1100" dirty="0"/>
              <a:t>between the </a:t>
            </a:r>
            <a:r>
              <a:rPr lang="en-US" sz="1100" dirty="0" smtClean="0"/>
              <a:t>changes, and that the relationship </a:t>
            </a:r>
            <a:r>
              <a:rPr lang="en-US" sz="1100" dirty="0"/>
              <a:t>is ∆</a:t>
            </a:r>
            <a:r>
              <a:rPr lang="en-US" sz="1100" i="1" dirty="0"/>
              <a:t>y</a:t>
            </a:r>
            <a:r>
              <a:rPr lang="en-US" sz="1100" dirty="0"/>
              <a:t> = 5.125(∆</a:t>
            </a:r>
            <a:r>
              <a:rPr lang="en-US" sz="1100" i="1" dirty="0"/>
              <a:t>x</a:t>
            </a:r>
            <a:r>
              <a:rPr lang="en-US" sz="1100" dirty="0"/>
              <a:t>). </a:t>
            </a:r>
          </a:p>
          <a:p>
            <a:endParaRPr lang="en-US" dirty="0"/>
          </a:p>
          <a:p>
            <a:endParaRPr lang="en-US" dirty="0" smtClean="0"/>
          </a:p>
          <a:p>
            <a:endParaRPr lang="en-US" dirty="0" smtClean="0"/>
          </a:p>
          <a:p>
            <a:endParaRPr lang="en-US" dirty="0" smtClean="0"/>
          </a:p>
          <a:p>
            <a:endParaRPr lang="en-US" dirty="0" smtClean="0"/>
          </a:p>
          <a:p>
            <a:endParaRPr lang="en-US" dirty="0" smtClean="0"/>
          </a:p>
          <a:p>
            <a:endParaRPr lang="en-US" dirty="0"/>
          </a:p>
          <a:p>
            <a:r>
              <a:rPr lang="en-US" sz="1100" b="1" dirty="0"/>
              <a:t>Teacher notes: </a:t>
            </a:r>
            <a:r>
              <a:rPr lang="en-US" sz="1100" b="0" dirty="0"/>
              <a:t>S</a:t>
            </a:r>
            <a:r>
              <a:rPr lang="en-US" sz="1100" dirty="0"/>
              <a:t>tudents should be connecting the </a:t>
            </a:r>
          </a:p>
          <a:p>
            <a:r>
              <a:rPr lang="en-US" sz="1100" dirty="0"/>
              <a:t>ideas </a:t>
            </a:r>
            <a:r>
              <a:rPr lang="en-US" sz="1100" dirty="0" smtClean="0"/>
              <a:t>developed in the </a:t>
            </a:r>
            <a:r>
              <a:rPr lang="en-US" sz="1100" dirty="0"/>
              <a:t>Rafael </a:t>
            </a:r>
            <a:r>
              <a:rPr lang="en-US" sz="1100" dirty="0" smtClean="0"/>
              <a:t>context and </a:t>
            </a:r>
            <a:r>
              <a:rPr lang="en-US" sz="1100" dirty="0"/>
              <a:t>constant rate of change to the relationship between changes. Even though the numbers aren’t consistent, the multiplicative relationship is the same. It is important to start talking about linearity and asking </a:t>
            </a:r>
            <a:r>
              <a:rPr lang="en-US" sz="1100" dirty="0" smtClean="0"/>
              <a:t>whether the quantities </a:t>
            </a:r>
            <a:r>
              <a:rPr lang="en-US" sz="1100" dirty="0"/>
              <a:t>in the table represent a linear situation. It is imperative for students to begin using </a:t>
            </a:r>
            <a:r>
              <a:rPr lang="en-US" sz="1100" i="1" dirty="0"/>
              <a:t>∆y = m(∆x).</a:t>
            </a:r>
            <a:r>
              <a:rPr lang="en-US" sz="1100" i="1" baseline="0" dirty="0"/>
              <a:t> </a:t>
            </a:r>
            <a:r>
              <a:rPr lang="en-US" sz="1100" i="0" baseline="0" dirty="0"/>
              <a:t>T</a:t>
            </a:r>
            <a:r>
              <a:rPr lang="en-US" sz="1100" dirty="0"/>
              <a:t>his will help students build point slope form.  Refer to the front matter regarding the integration of equation and function. When we begin to use </a:t>
            </a:r>
            <a:r>
              <a:rPr lang="en-US" sz="1100" i="1" dirty="0"/>
              <a:t>∆y = m(∆x), </a:t>
            </a:r>
            <a:r>
              <a:rPr lang="en-US" sz="1100" dirty="0"/>
              <a:t>the students will refer to this as a function because we have </a:t>
            </a:r>
            <a:r>
              <a:rPr lang="en-US" sz="1100" dirty="0" err="1"/>
              <a:t>covarying</a:t>
            </a:r>
            <a:r>
              <a:rPr lang="en-US" sz="1100" dirty="0"/>
              <a:t> quantities (∆</a:t>
            </a:r>
            <a:r>
              <a:rPr lang="en-US" sz="1100" i="1" dirty="0"/>
              <a:t>y</a:t>
            </a:r>
            <a:r>
              <a:rPr lang="en-US" sz="1100" dirty="0"/>
              <a:t> and (∆</a:t>
            </a:r>
            <a:r>
              <a:rPr lang="en-US" sz="1100" i="1" dirty="0"/>
              <a:t>x</a:t>
            </a:r>
            <a:r>
              <a:rPr lang="en-US" sz="1100" dirty="0"/>
              <a:t>)). </a:t>
            </a:r>
          </a:p>
          <a:p>
            <a:endParaRPr lang="en-US" sz="1100" dirty="0"/>
          </a:p>
          <a:p>
            <a:r>
              <a:rPr lang="en-US" sz="1100" b="1" dirty="0"/>
              <a:t>Misconceptions: </a:t>
            </a:r>
            <a:r>
              <a:rPr lang="en-US" sz="1100" dirty="0"/>
              <a:t>When students see different </a:t>
            </a:r>
            <a:r>
              <a:rPr lang="en-US" sz="1100" dirty="0" smtClean="0"/>
              <a:t>changes in</a:t>
            </a:r>
            <a:r>
              <a:rPr lang="en-US" sz="1100" baseline="0" dirty="0" smtClean="0"/>
              <a:t> </a:t>
            </a:r>
            <a:r>
              <a:rPr lang="en-US" sz="1100" i="1" baseline="0" dirty="0" smtClean="0"/>
              <a:t>x</a:t>
            </a:r>
            <a:r>
              <a:rPr lang="en-US" sz="1100" baseline="0" dirty="0" smtClean="0"/>
              <a:t> or changes in </a:t>
            </a:r>
            <a:r>
              <a:rPr lang="en-US" sz="1100" i="1" baseline="0" dirty="0" smtClean="0"/>
              <a:t>y</a:t>
            </a:r>
            <a:r>
              <a:rPr lang="en-US" sz="1100" baseline="0" dirty="0" smtClean="0"/>
              <a:t> in the table</a:t>
            </a:r>
            <a:r>
              <a:rPr lang="en-US" sz="1100" dirty="0" smtClean="0"/>
              <a:t>, </a:t>
            </a:r>
            <a:r>
              <a:rPr lang="en-US" sz="1100" dirty="0"/>
              <a:t>they may instantly say that there is no relationship or that the situation would not be linear. If this occurs, it is necessary to refer back to the Rafael situation and </a:t>
            </a:r>
            <a:r>
              <a:rPr lang="en-US" sz="1100" dirty="0" smtClean="0"/>
              <a:t>recall that even </a:t>
            </a:r>
            <a:r>
              <a:rPr lang="en-US" sz="1100" dirty="0"/>
              <a:t>though he traveled 54 feet in 6 seconds, he still traveled at a constant rate of 9 </a:t>
            </a:r>
            <a:r>
              <a:rPr lang="en-US" sz="1100" dirty="0" err="1"/>
              <a:t>ft</a:t>
            </a:r>
            <a:r>
              <a:rPr lang="en-US" sz="1100" dirty="0"/>
              <a:t> in 1 second. </a:t>
            </a:r>
          </a:p>
          <a:p>
            <a:endParaRPr lang="en-US" dirty="0"/>
          </a:p>
        </p:txBody>
      </p:sp>
      <p:pic>
        <p:nvPicPr>
          <p:cNvPr id="14" name="Picture 13"/>
          <p:cNvPicPr>
            <a:picLocks noChangeAspect="1"/>
          </p:cNvPicPr>
          <p:nvPr/>
        </p:nvPicPr>
        <p:blipFill>
          <a:blip r:embed="rId3"/>
          <a:stretch>
            <a:fillRect/>
          </a:stretch>
        </p:blipFill>
        <p:spPr>
          <a:xfrm>
            <a:off x="3046632" y="4194628"/>
            <a:ext cx="2433050" cy="1277258"/>
          </a:xfrm>
          <a:prstGeom prst="rect">
            <a:avLst/>
          </a:prstGeom>
        </p:spPr>
      </p:pic>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83A906C-BDCD-4DD0-AD6E-6A37CB52800E}" type="slidenum">
              <a:rPr lang="en-US" smtClean="0"/>
              <a:t>12</a:t>
            </a:fld>
            <a:endParaRPr lang="en-US"/>
          </a:p>
        </p:txBody>
      </p:sp>
    </p:spTree>
    <p:extLst>
      <p:ext uri="{BB962C8B-B14F-4D97-AF65-F5344CB8AC3E}">
        <p14:creationId xmlns:p14="http://schemas.microsoft.com/office/powerpoint/2010/main" val="2741597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a:t>Handout goes with this</a:t>
            </a:r>
            <a:r>
              <a:rPr lang="en-US" b="1" i="1" baseline="0" dirty="0"/>
              <a:t> PowerPoint slide. ANSWER KEY BELOW.</a:t>
            </a:r>
          </a:p>
          <a:p>
            <a:endParaRPr lang="en-US" b="1" dirty="0"/>
          </a:p>
          <a:p>
            <a:r>
              <a:rPr lang="en-US" b="1" dirty="0"/>
              <a:t>Possible</a:t>
            </a:r>
            <a:r>
              <a:rPr lang="en-US" b="1" baseline="0" dirty="0"/>
              <a:t> student responses: </a:t>
            </a:r>
            <a:r>
              <a:rPr lang="en-US" baseline="0" dirty="0"/>
              <a:t>The data in the table is from a context with a water tank being filled up at a constant rate of 5.125 gallons per minute. No matter what context students come up with, it is imperative for students to relate the rate of change to the context they come up with.  (Answers will vary.)</a:t>
            </a:r>
          </a:p>
          <a:p>
            <a:endParaRPr lang="en-US" baseline="0" dirty="0"/>
          </a:p>
          <a:p>
            <a:r>
              <a:rPr lang="en-US" b="1" baseline="0" dirty="0"/>
              <a:t>Teacher Notes: </a:t>
            </a:r>
            <a:r>
              <a:rPr lang="en-US" baseline="0" dirty="0"/>
              <a:t>Encourage students to present their ideas and critique the situations. The goal is to continue building context that relates to linear situations. </a:t>
            </a:r>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13</a:t>
            </a:fld>
            <a:endParaRPr lang="en-US"/>
          </a:p>
        </p:txBody>
      </p:sp>
    </p:spTree>
    <p:extLst>
      <p:ext uri="{BB962C8B-B14F-4D97-AF65-F5344CB8AC3E}">
        <p14:creationId xmlns:p14="http://schemas.microsoft.com/office/powerpoint/2010/main" val="3523690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a:t>Handout goes with this</a:t>
            </a:r>
            <a:r>
              <a:rPr lang="en-US" b="1" i="1" baseline="0" dirty="0"/>
              <a:t> PowerPoint slide. ANSWER KEY BELOW.</a:t>
            </a:r>
          </a:p>
          <a:p>
            <a:endParaRPr lang="en-US" b="1" dirty="0"/>
          </a:p>
          <a:p>
            <a:r>
              <a:rPr lang="en-US" b="1" dirty="0"/>
              <a:t>Possible student responses: : “</a:t>
            </a:r>
            <a:r>
              <a:rPr lang="en-US" sz="1200" dirty="0"/>
              <a:t>∆</a:t>
            </a:r>
            <a:r>
              <a:rPr lang="en-US" sz="1200" i="1" dirty="0"/>
              <a:t>y</a:t>
            </a:r>
            <a:r>
              <a:rPr lang="en-US" sz="1200" dirty="0"/>
              <a:t> = 0.8(∆</a:t>
            </a:r>
            <a:r>
              <a:rPr lang="en-US" sz="1200" i="1" dirty="0"/>
              <a:t>x</a:t>
            </a:r>
            <a:r>
              <a:rPr lang="en-US" sz="1200" dirty="0"/>
              <a:t>)”</a:t>
            </a:r>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14</a:t>
            </a:fld>
            <a:endParaRPr lang="en-US"/>
          </a:p>
        </p:txBody>
      </p:sp>
    </p:spTree>
    <p:extLst>
      <p:ext uri="{BB962C8B-B14F-4D97-AF65-F5344CB8AC3E}">
        <p14:creationId xmlns:p14="http://schemas.microsoft.com/office/powerpoint/2010/main" val="3631303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1" dirty="0"/>
                  <a:t>Possible student responses: </a:t>
                </a:r>
                <a:r>
                  <a:rPr lang="en-US" dirty="0"/>
                  <a:t>In the first situation, </a:t>
                </a:r>
                <a:r>
                  <a:rPr lang="en-US" baseline="0" dirty="0"/>
                  <a:t>students need to make a conjecture about the constant rate between </a:t>
                </a:r>
                <a:r>
                  <a:rPr lang="el-GR" dirty="0"/>
                  <a:t>Δ</a:t>
                </a:r>
                <a:r>
                  <a:rPr lang="en-US" i="1" dirty="0"/>
                  <a:t>x</a:t>
                </a:r>
                <a:r>
                  <a:rPr lang="en-US" baseline="0" dirty="0"/>
                  <a:t> and </a:t>
                </a:r>
                <a:r>
                  <a:rPr lang="el-GR" dirty="0"/>
                  <a:t>Δ</a:t>
                </a:r>
                <a:r>
                  <a:rPr lang="en-US" i="1" dirty="0"/>
                  <a:t>y</a:t>
                </a:r>
                <a:r>
                  <a:rPr lang="en-US" dirty="0"/>
                  <a:t>. Possible</a:t>
                </a:r>
                <a:r>
                  <a:rPr lang="en-US" baseline="0" dirty="0"/>
                  <a:t> student response could be: ”</a:t>
                </a:r>
                <a:r>
                  <a:rPr lang="el-GR" dirty="0"/>
                  <a:t>Δ</a:t>
                </a:r>
                <a:r>
                  <a:rPr lang="en-US" i="1" dirty="0"/>
                  <a:t>x</a:t>
                </a:r>
                <a:r>
                  <a:rPr lang="en-US" baseline="0" dirty="0"/>
                  <a:t> is 2 times </a:t>
                </a:r>
                <a:r>
                  <a:rPr lang="el-GR" dirty="0" smtClean="0"/>
                  <a:t>Δ</a:t>
                </a:r>
                <a:r>
                  <a:rPr lang="en-US" i="1" dirty="0"/>
                  <a:t>y</a:t>
                </a:r>
                <a:r>
                  <a:rPr lang="en-US" i="0" dirty="0"/>
                  <a:t>” </a:t>
                </a:r>
                <a:r>
                  <a:rPr lang="en-US" dirty="0"/>
                  <a:t> or “</a:t>
                </a:r>
                <a:r>
                  <a:rPr lang="el-GR" dirty="0"/>
                  <a:t>Δ</a:t>
                </a:r>
                <a:r>
                  <a:rPr lang="en-US" i="1" dirty="0"/>
                  <a:t>y</a:t>
                </a:r>
                <a:r>
                  <a:rPr lang="en-US" dirty="0"/>
                  <a:t> is</a:t>
                </a:r>
                <a:r>
                  <a:rPr lang="en-US" baseline="0" dirty="0"/>
                  <a:t> </a:t>
                </a:r>
                <a14:m>
                  <m:oMath xmlns:m="http://schemas.openxmlformats.org/officeDocument/2006/math">
                    <m:f>
                      <m:fPr>
                        <m:ctrlPr>
                          <a:rPr lang="en-US" i="1" baseline="0" smtClean="0">
                            <a:latin typeface="Cambria Math" panose="02040503050406030204" pitchFamily="18" charset="0"/>
                          </a:rPr>
                        </m:ctrlPr>
                      </m:fPr>
                      <m:num>
                        <m:r>
                          <a:rPr lang="en-US" b="0" i="1" baseline="0" smtClean="0">
                            <a:latin typeface="Cambria Math" panose="02040503050406030204" pitchFamily="18" charset="0"/>
                          </a:rPr>
                          <m:t>1</m:t>
                        </m:r>
                      </m:num>
                      <m:den>
                        <m:r>
                          <a:rPr lang="en-US" b="0" i="1" baseline="0" smtClean="0">
                            <a:latin typeface="Cambria Math" panose="02040503050406030204" pitchFamily="18" charset="0"/>
                          </a:rPr>
                          <m:t>2</m:t>
                        </m:r>
                      </m:den>
                    </m:f>
                  </m:oMath>
                </a14:m>
                <a:r>
                  <a:rPr lang="en-US" dirty="0"/>
                  <a:t> </a:t>
                </a:r>
                <a:r>
                  <a:rPr lang="en-US" dirty="0" smtClean="0"/>
                  <a:t>of </a:t>
                </a:r>
                <a:r>
                  <a:rPr lang="el-GR" dirty="0" smtClean="0"/>
                  <a:t>Δ</a:t>
                </a:r>
                <a:r>
                  <a:rPr lang="en-US" i="1" dirty="0"/>
                  <a:t>x.”  </a:t>
                </a:r>
                <a:r>
                  <a:rPr lang="en-US" i="0" dirty="0"/>
                  <a:t>In</a:t>
                </a:r>
                <a:r>
                  <a:rPr lang="en-US" i="0" baseline="0" dirty="0"/>
                  <a:t> the sec</a:t>
                </a:r>
                <a:r>
                  <a:rPr lang="en-US" dirty="0"/>
                  <a:t>ond situation, possible</a:t>
                </a:r>
                <a:r>
                  <a:rPr lang="en-US" baseline="0" dirty="0"/>
                  <a:t> student responses could be: “</a:t>
                </a:r>
                <a:r>
                  <a:rPr lang="el-GR" dirty="0"/>
                  <a:t>Δ</a:t>
                </a:r>
                <a:r>
                  <a:rPr lang="en-US" i="1" dirty="0"/>
                  <a:t>y</a:t>
                </a:r>
                <a:r>
                  <a:rPr lang="en-US" baseline="0" dirty="0"/>
                  <a:t> is -2 times </a:t>
                </a:r>
                <a:r>
                  <a:rPr lang="el-GR" i="0" dirty="0" smtClean="0"/>
                  <a:t>Δ</a:t>
                </a:r>
                <a:r>
                  <a:rPr lang="en-US" i="1" dirty="0"/>
                  <a:t>x”</a:t>
                </a:r>
                <a:r>
                  <a:rPr lang="en-US" dirty="0"/>
                  <a:t>  or “</a:t>
                </a:r>
                <a:r>
                  <a:rPr lang="el-GR" dirty="0"/>
                  <a:t>Δ</a:t>
                </a:r>
                <a:r>
                  <a:rPr lang="en-US" i="1" dirty="0"/>
                  <a:t>x</a:t>
                </a:r>
                <a:r>
                  <a:rPr lang="en-US" dirty="0"/>
                  <a:t> is</a:t>
                </a:r>
                <a:r>
                  <a:rPr lang="en-US" baseline="0" dirty="0"/>
                  <a:t> </a:t>
                </a:r>
                <a:r>
                  <a:rPr lang="en-US" baseline="0" dirty="0" smtClean="0"/>
                  <a:t>-</a:t>
                </a:r>
                <a14:m>
                  <m:oMath xmlns:m="http://schemas.openxmlformats.org/officeDocument/2006/math">
                    <m:f>
                      <m:fPr>
                        <m:ctrlPr>
                          <a:rPr lang="en-US" i="1" baseline="0" smtClean="0">
                            <a:latin typeface="Cambria Math" panose="02040503050406030204" pitchFamily="18" charset="0"/>
                          </a:rPr>
                        </m:ctrlPr>
                      </m:fPr>
                      <m:num>
                        <m:r>
                          <a:rPr lang="en-US" b="0" i="1" baseline="0" smtClean="0">
                            <a:latin typeface="Cambria Math" panose="02040503050406030204" pitchFamily="18" charset="0"/>
                          </a:rPr>
                          <m:t>1</m:t>
                        </m:r>
                      </m:num>
                      <m:den>
                        <m:r>
                          <a:rPr lang="en-US" b="0" i="1" baseline="0" smtClean="0">
                            <a:latin typeface="Cambria Math" panose="02040503050406030204" pitchFamily="18" charset="0"/>
                          </a:rPr>
                          <m:t>2</m:t>
                        </m:r>
                      </m:den>
                    </m:f>
                  </m:oMath>
                </a14:m>
                <a:r>
                  <a:rPr lang="en-US" dirty="0"/>
                  <a:t> times </a:t>
                </a:r>
                <a:r>
                  <a:rPr lang="el-GR" dirty="0" smtClean="0"/>
                  <a:t>Δ</a:t>
                </a:r>
                <a:r>
                  <a:rPr lang="en-US" i="1" dirty="0"/>
                  <a:t>y</a:t>
                </a:r>
                <a:r>
                  <a:rPr lang="en-US" dirty="0"/>
                  <a:t>.</a:t>
                </a:r>
                <a:r>
                  <a:rPr lang="en-US" baseline="0" dirty="0"/>
                  <a:t> “</a:t>
                </a:r>
                <a:endParaRPr lang="en-US" dirty="0"/>
              </a:p>
              <a:p>
                <a:endParaRPr lang="en-US" dirty="0"/>
              </a:p>
              <a:p>
                <a:r>
                  <a:rPr lang="en-US" b="1" dirty="0"/>
                  <a:t>Teacher notes: </a:t>
                </a:r>
                <a:r>
                  <a:rPr lang="en-US" dirty="0"/>
                  <a:t>Students need to have a solid relationship defined as </a:t>
                </a:r>
                <a:r>
                  <a:rPr lang="el-GR" dirty="0"/>
                  <a:t>Δ</a:t>
                </a:r>
                <a:r>
                  <a:rPr lang="en-US" dirty="0"/>
                  <a:t>y = m(</a:t>
                </a:r>
                <a:r>
                  <a:rPr lang="el-GR" dirty="0"/>
                  <a:t>Δ</a:t>
                </a:r>
                <a:r>
                  <a:rPr lang="en-US" dirty="0"/>
                  <a:t>x) when m is a constant, and m =</a:t>
                </a:r>
                <a14:m>
                  <m:oMath xmlns:m="http://schemas.openxmlformats.org/officeDocument/2006/math">
                    <m:f>
                      <m:fPr>
                        <m:ctrlPr>
                          <a:rPr lang="en-US" i="1" smtClean="0">
                            <a:latin typeface="Cambria Math" panose="02040503050406030204" pitchFamily="18" charset="0"/>
                          </a:rPr>
                        </m:ctrlPr>
                      </m:fPr>
                      <m:num>
                        <m:r>
                          <m:rPr>
                            <m:sty m:val="p"/>
                          </m:rPr>
                          <a:rPr lang="el-GR" i="0" smtClean="0">
                            <a:latin typeface="Cambria Math" panose="02040503050406030204" pitchFamily="18" charset="0"/>
                          </a:rPr>
                          <m:t>Δ</m:t>
                        </m:r>
                        <m:r>
                          <a:rPr lang="en-US" i="1" smtClean="0">
                            <a:latin typeface="Cambria Math" panose="02040503050406030204" pitchFamily="18" charset="0"/>
                          </a:rPr>
                          <m:t>𝑦</m:t>
                        </m:r>
                      </m:num>
                      <m:den>
                        <m:r>
                          <m:rPr>
                            <m:sty m:val="p"/>
                          </m:rPr>
                          <a:rPr lang="el-GR" i="0" smtClean="0">
                            <a:latin typeface="Cambria Math" panose="02040503050406030204" pitchFamily="18" charset="0"/>
                          </a:rPr>
                          <m:t>Δ</m:t>
                        </m:r>
                        <m:r>
                          <a:rPr lang="en-US" i="1" smtClean="0">
                            <a:latin typeface="Cambria Math" panose="02040503050406030204" pitchFamily="18" charset="0"/>
                          </a:rPr>
                          <m:t>𝑥</m:t>
                        </m:r>
                      </m:den>
                    </m:f>
                  </m:oMath>
                </a14:m>
                <a:r>
                  <a:rPr lang="en-US" dirty="0"/>
                  <a:t>. It </a:t>
                </a:r>
                <a:r>
                  <a:rPr lang="en-US" baseline="0" dirty="0"/>
                  <a:t>is important to note the difference between a positive rate of change and a negative rate of change. This concept will be the structure used for students to represent linear situations as a function. </a:t>
                </a:r>
              </a:p>
              <a:p>
                <a:endParaRPr lang="en-US" b="0" baseline="0" dirty="0"/>
              </a:p>
              <a:p>
                <a:r>
                  <a:rPr lang="en-US" b="1" baseline="0" dirty="0"/>
                  <a:t>Independent Practice: </a:t>
                </a:r>
                <a:r>
                  <a:rPr lang="en-US" sz="1200" kern="1200" dirty="0" smtClean="0">
                    <a:solidFill>
                      <a:schemeClr val="tx1"/>
                    </a:solidFill>
                    <a:effectLst/>
                    <a:latin typeface="+mn-lt"/>
                    <a:ea typeface="+mn-ea"/>
                    <a:cs typeface="+mn-cs"/>
                  </a:rPr>
                  <a:t>Relationship Between Changes word document (could be used as homework or as an assessment</a:t>
                </a:r>
                <a:r>
                  <a:rPr lang="en-US" sz="1200" kern="1200" smtClean="0">
                    <a:solidFill>
                      <a:schemeClr val="tx1"/>
                    </a:solidFill>
                    <a:effectLst/>
                    <a:latin typeface="+mn-lt"/>
                    <a:ea typeface="+mn-ea"/>
                    <a:cs typeface="+mn-cs"/>
                  </a:rPr>
                  <a:t>) </a:t>
                </a:r>
              </a:p>
              <a:p>
                <a:r>
                  <a:rPr lang="en-US" baseline="0" smtClean="0"/>
                  <a:t>Additional </a:t>
                </a:r>
                <a:r>
                  <a:rPr lang="en-US" baseline="0" dirty="0"/>
                  <a:t>resources </a:t>
                </a:r>
                <a:r>
                  <a:rPr lang="en-US" baseline="0" dirty="0" smtClean="0"/>
                  <a:t>maybe needed if </a:t>
                </a:r>
                <a:r>
                  <a:rPr lang="en-US" baseline="0" dirty="0"/>
                  <a:t>students struggle with the function</a:t>
                </a:r>
                <a:r>
                  <a:rPr lang="en-US" i="1" baseline="0" dirty="0"/>
                  <a:t>, </a:t>
                </a:r>
                <a:r>
                  <a:rPr lang="el-GR" i="1" dirty="0"/>
                  <a:t>Δ</a:t>
                </a:r>
                <a:r>
                  <a:rPr lang="en-US" i="1" dirty="0"/>
                  <a:t>y = m(</a:t>
                </a:r>
                <a:r>
                  <a:rPr lang="el-GR" i="1" dirty="0"/>
                  <a:t>Δ</a:t>
                </a:r>
                <a:r>
                  <a:rPr lang="en-US" i="1" dirty="0"/>
                  <a:t>x)</a:t>
                </a:r>
                <a:r>
                  <a:rPr lang="en-US" baseline="0" dirty="0"/>
                  <a:t>. </a:t>
                </a:r>
                <a:endParaRPr lang="en-US" dirty="0"/>
              </a:p>
            </p:txBody>
          </p:sp>
        </mc:Choice>
        <mc:Fallback xmlns="">
          <p:sp>
            <p:nvSpPr>
              <p:cNvPr id="3" name="Notes Placeholder 2"/>
              <p:cNvSpPr>
                <a:spLocks noGrp="1"/>
              </p:cNvSpPr>
              <p:nvPr>
                <p:ph type="body" idx="1"/>
              </p:nvPr>
            </p:nvSpPr>
            <p:spPr/>
            <p:txBody>
              <a:bodyPr/>
              <a:lstStyle/>
              <a:p>
                <a:r>
                  <a:rPr lang="en-US" dirty="0"/>
                  <a:t>Student responses: </a:t>
                </a:r>
              </a:p>
              <a:p>
                <a:r>
                  <a:rPr lang="en-US" dirty="0"/>
                  <a:t>In the first situation, we</a:t>
                </a:r>
                <a:r>
                  <a:rPr lang="en-US" baseline="0" dirty="0"/>
                  <a:t> want students to make a conjecture about the constant rate between </a:t>
                </a:r>
                <a:r>
                  <a:rPr lang="el-GR" dirty="0"/>
                  <a:t>Δ</a:t>
                </a:r>
                <a:r>
                  <a:rPr lang="en-US" dirty="0"/>
                  <a:t>x</a:t>
                </a:r>
                <a:r>
                  <a:rPr lang="en-US" baseline="0" dirty="0"/>
                  <a:t> and </a:t>
                </a:r>
                <a:r>
                  <a:rPr lang="el-GR" dirty="0"/>
                  <a:t>Δ</a:t>
                </a:r>
                <a:r>
                  <a:rPr lang="en-US" dirty="0"/>
                  <a:t>y . Students</a:t>
                </a:r>
                <a:r>
                  <a:rPr lang="en-US" baseline="0" dirty="0"/>
                  <a:t> may say </a:t>
                </a:r>
                <a:r>
                  <a:rPr lang="el-GR" dirty="0"/>
                  <a:t>Δ</a:t>
                </a:r>
                <a:r>
                  <a:rPr lang="en-US" dirty="0"/>
                  <a:t>x</a:t>
                </a:r>
                <a:r>
                  <a:rPr lang="en-US" baseline="0" dirty="0"/>
                  <a:t> is 2 times as large as </a:t>
                </a:r>
                <a:r>
                  <a:rPr lang="el-GR" dirty="0"/>
                  <a:t>Δ</a:t>
                </a:r>
                <a:r>
                  <a:rPr lang="en-US" dirty="0"/>
                  <a:t>y  or </a:t>
                </a:r>
                <a:r>
                  <a:rPr lang="el-GR" dirty="0"/>
                  <a:t>Δ</a:t>
                </a:r>
                <a:r>
                  <a:rPr lang="en-US" dirty="0"/>
                  <a:t>y is</a:t>
                </a:r>
                <a:r>
                  <a:rPr lang="en-US" baseline="0" dirty="0"/>
                  <a:t> </a:t>
                </a:r>
                <a:r>
                  <a:rPr lang="en-US" b="0" i="0" baseline="0">
                    <a:latin typeface="Cambria Math" panose="02040503050406030204" pitchFamily="18" charset="0"/>
                  </a:rPr>
                  <a:t>1/2</a:t>
                </a:r>
                <a:r>
                  <a:rPr lang="en-US" dirty="0"/>
                  <a:t> times as large</a:t>
                </a:r>
                <a:r>
                  <a:rPr lang="en-US" baseline="0" dirty="0"/>
                  <a:t> as </a:t>
                </a:r>
                <a:r>
                  <a:rPr lang="el-GR" dirty="0"/>
                  <a:t>Δ</a:t>
                </a:r>
                <a:r>
                  <a:rPr lang="en-US" dirty="0"/>
                  <a:t>x.</a:t>
                </a:r>
                <a:r>
                  <a:rPr lang="en-US" baseline="0" dirty="0"/>
                  <a:t> </a:t>
                </a:r>
                <a:r>
                  <a:rPr lang="en-US" dirty="0"/>
                  <a:t> </a:t>
                </a:r>
              </a:p>
              <a:p>
                <a:r>
                  <a:rPr lang="en-US" dirty="0"/>
                  <a:t>The second graph, students</a:t>
                </a:r>
                <a:r>
                  <a:rPr lang="en-US" baseline="0" dirty="0"/>
                  <a:t> may say </a:t>
                </a:r>
                <a:r>
                  <a:rPr lang="el-GR" dirty="0"/>
                  <a:t>Δ</a:t>
                </a:r>
                <a:r>
                  <a:rPr lang="en-US" dirty="0"/>
                  <a:t>y</a:t>
                </a:r>
                <a:r>
                  <a:rPr lang="en-US" baseline="0" dirty="0"/>
                  <a:t> is -2 times as large as </a:t>
                </a:r>
                <a:r>
                  <a:rPr lang="el-GR" dirty="0"/>
                  <a:t>Δ</a:t>
                </a:r>
                <a:r>
                  <a:rPr lang="en-US" dirty="0"/>
                  <a:t>y  or </a:t>
                </a:r>
                <a:r>
                  <a:rPr lang="el-GR" dirty="0"/>
                  <a:t>Δ</a:t>
                </a:r>
                <a:r>
                  <a:rPr lang="en-US" dirty="0"/>
                  <a:t>y is</a:t>
                </a:r>
                <a:r>
                  <a:rPr lang="en-US" baseline="0" dirty="0"/>
                  <a:t> -</a:t>
                </a:r>
                <a:r>
                  <a:rPr lang="en-US" b="0" i="0" baseline="0">
                    <a:latin typeface="Cambria Math" panose="02040503050406030204" pitchFamily="18" charset="0"/>
                  </a:rPr>
                  <a:t>1/2</a:t>
                </a:r>
                <a:r>
                  <a:rPr lang="en-US" dirty="0"/>
                  <a:t> times as large</a:t>
                </a:r>
                <a:r>
                  <a:rPr lang="en-US" baseline="0" dirty="0"/>
                  <a:t> as </a:t>
                </a:r>
                <a:r>
                  <a:rPr lang="el-GR" dirty="0"/>
                  <a:t>Δ</a:t>
                </a:r>
                <a:r>
                  <a:rPr lang="en-US" dirty="0"/>
                  <a:t>x.</a:t>
                </a:r>
                <a:r>
                  <a:rPr lang="en-US" baseline="0" dirty="0"/>
                  <a:t> </a:t>
                </a:r>
                <a:endParaRPr lang="en-US" dirty="0"/>
              </a:p>
              <a:p>
                <a:endParaRPr lang="en-US" dirty="0"/>
              </a:p>
              <a:p>
                <a:r>
                  <a:rPr lang="en-US" dirty="0"/>
                  <a:t>Teacher notes: At this point we want students to have a solid relationship defined as </a:t>
                </a:r>
                <a:r>
                  <a:rPr lang="el-GR" dirty="0"/>
                  <a:t>Δ</a:t>
                </a:r>
                <a:r>
                  <a:rPr lang="en-US" dirty="0"/>
                  <a:t>y = m(</a:t>
                </a:r>
                <a:r>
                  <a:rPr lang="el-GR" dirty="0"/>
                  <a:t>Δ</a:t>
                </a:r>
                <a:r>
                  <a:rPr lang="en-US" dirty="0"/>
                  <a:t>x) when m is a constant, and m =</a:t>
                </a:r>
                <a:r>
                  <a:rPr lang="el-GR" i="0">
                    <a:latin typeface="Cambria Math" panose="02040503050406030204" pitchFamily="18" charset="0"/>
                  </a:rPr>
                  <a:t>Δ</a:t>
                </a:r>
                <a:r>
                  <a:rPr lang="en-US" i="0">
                    <a:latin typeface="Cambria Math" panose="02040503050406030204" pitchFamily="18" charset="0"/>
                  </a:rPr>
                  <a:t>𝑦/</a:t>
                </a:r>
                <a:r>
                  <a:rPr lang="el-GR" i="0">
                    <a:latin typeface="Cambria Math" panose="02040503050406030204" pitchFamily="18" charset="0"/>
                  </a:rPr>
                  <a:t>Δ</a:t>
                </a:r>
                <a:r>
                  <a:rPr lang="en-US" i="0">
                    <a:latin typeface="Cambria Math" panose="02040503050406030204" pitchFamily="18" charset="0"/>
                  </a:rPr>
                  <a:t>𝑥</a:t>
                </a:r>
                <a:r>
                  <a:rPr lang="en-US" dirty="0"/>
                  <a:t>. At</a:t>
                </a:r>
                <a:r>
                  <a:rPr lang="en-US" baseline="0" dirty="0"/>
                  <a:t> this point it is important to note the difference between a positive rate of change and a negative rate of change. This concept will be the structure we use for students to represent linear situations as a function. If students are struggling with the idea of the function, </a:t>
                </a:r>
                <a:r>
                  <a:rPr lang="el-GR" dirty="0"/>
                  <a:t>Δ</a:t>
                </a:r>
                <a:r>
                  <a:rPr lang="en-US" dirty="0"/>
                  <a:t>y = m(</a:t>
                </a:r>
                <a:r>
                  <a:rPr lang="el-GR" dirty="0"/>
                  <a:t>Δ</a:t>
                </a:r>
                <a:r>
                  <a:rPr lang="en-US" dirty="0"/>
                  <a:t>x) , stop and look at additional resources</a:t>
                </a:r>
                <a:r>
                  <a:rPr lang="en-US" baseline="0" dirty="0"/>
                  <a:t> to reinforce these ideas. </a:t>
                </a:r>
                <a:endParaRPr lang="en-US" dirty="0"/>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15</a:t>
            </a:fld>
            <a:endParaRPr lang="en-US"/>
          </a:p>
        </p:txBody>
      </p:sp>
    </p:spTree>
    <p:extLst>
      <p:ext uri="{BB962C8B-B14F-4D97-AF65-F5344CB8AC3E}">
        <p14:creationId xmlns:p14="http://schemas.microsoft.com/office/powerpoint/2010/main" val="612812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 </a:t>
            </a:r>
            <a:r>
              <a:rPr lang="en-US" baseline="0" dirty="0"/>
              <a:t>Students should be flexible with looking at the relationship from ∆</a:t>
            </a:r>
            <a:r>
              <a:rPr lang="en-US" i="1" baseline="0" dirty="0"/>
              <a:t>y</a:t>
            </a:r>
            <a:r>
              <a:rPr lang="en-US" baseline="0" dirty="0"/>
              <a:t> to ∆</a:t>
            </a:r>
            <a:r>
              <a:rPr lang="en-US" i="1" baseline="0" dirty="0"/>
              <a:t>x</a:t>
            </a:r>
            <a:r>
              <a:rPr lang="en-US" baseline="0" dirty="0"/>
              <a:t> and then ∆</a:t>
            </a:r>
            <a:r>
              <a:rPr lang="en-US" i="1" baseline="0" dirty="0"/>
              <a:t>x</a:t>
            </a:r>
            <a:r>
              <a:rPr lang="en-US" baseline="0" dirty="0"/>
              <a:t> to ∆</a:t>
            </a:r>
            <a:r>
              <a:rPr lang="en-US" i="1" baseline="0" dirty="0"/>
              <a:t>y</a:t>
            </a:r>
            <a:r>
              <a:rPr lang="en-US" baseline="0" dirty="0"/>
              <a:t>.  (Answers may vary.)</a:t>
            </a:r>
          </a:p>
          <a:p>
            <a:endParaRPr lang="en-US" baseline="0" dirty="0"/>
          </a:p>
          <a:p>
            <a:r>
              <a:rPr lang="en-US" b="1" baseline="0" dirty="0"/>
              <a:t>Teacher notes: </a:t>
            </a:r>
            <a:r>
              <a:rPr lang="en-US" baseline="0" dirty="0"/>
              <a:t>The teacher needs to build a conceptual understanding of the relationship between changes. This will allow students to reason with changes and make predictions about the outcomes. The teacher needs to emphasize the difference between positive and negative relationship. The teacher may want to highlight steepness and ask students: “Which of these situations increases at a faster rate? or slower rate?” Be sure students explain their reasoning.  </a:t>
            </a:r>
            <a:r>
              <a:rPr lang="en-US" dirty="0"/>
              <a:t>When students create tables that represent the above situations,</a:t>
            </a:r>
            <a:r>
              <a:rPr lang="en-US" baseline="0" dirty="0"/>
              <a:t> it is essential that students use the vocabulary term </a:t>
            </a:r>
            <a:r>
              <a:rPr lang="en-US" dirty="0"/>
              <a:t>function to describe the relationship</a:t>
            </a:r>
            <a:r>
              <a:rPr lang="en-US" baseline="0" dirty="0"/>
              <a:t> between </a:t>
            </a:r>
            <a:r>
              <a:rPr lang="en-US" dirty="0"/>
              <a:t>∆</a:t>
            </a:r>
            <a:r>
              <a:rPr lang="en-US" i="1" dirty="0"/>
              <a:t>x</a:t>
            </a:r>
            <a:r>
              <a:rPr lang="en-US" dirty="0"/>
              <a:t> and ∆</a:t>
            </a:r>
            <a:r>
              <a:rPr lang="en-US" i="1" dirty="0"/>
              <a:t>y</a:t>
            </a:r>
            <a:r>
              <a:rPr lang="en-US" dirty="0"/>
              <a:t> . </a:t>
            </a:r>
            <a:endParaRPr lang="en-US" baseline="0" dirty="0"/>
          </a:p>
        </p:txBody>
      </p:sp>
      <p:sp>
        <p:nvSpPr>
          <p:cNvPr id="4" name="Slide Number Placeholder 3"/>
          <p:cNvSpPr>
            <a:spLocks noGrp="1"/>
          </p:cNvSpPr>
          <p:nvPr>
            <p:ph type="sldNum" sz="quarter" idx="10"/>
          </p:nvPr>
        </p:nvSpPr>
        <p:spPr/>
        <p:txBody>
          <a:bodyPr/>
          <a:lstStyle/>
          <a:p>
            <a:fld id="{883A906C-BDCD-4DD0-AD6E-6A37CB52800E}" type="slidenum">
              <a:rPr lang="en-US" smtClean="0"/>
              <a:t>16</a:t>
            </a:fld>
            <a:endParaRPr lang="en-US"/>
          </a:p>
        </p:txBody>
      </p:sp>
    </p:spTree>
    <p:extLst>
      <p:ext uri="{BB962C8B-B14F-4D97-AF65-F5344CB8AC3E}">
        <p14:creationId xmlns:p14="http://schemas.microsoft.com/office/powerpoint/2010/main" val="4164998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Notes Placeholder 2"/>
              <p:cNvSpPr>
                <a:spLocks noGrp="1"/>
              </p:cNvSpPr>
              <p:nvPr>
                <p:ph type="body" idx="1"/>
              </p:nvPr>
            </p:nvSpPr>
            <p:spPr>
              <a:xfrm>
                <a:off x="720090" y="3364074"/>
                <a:ext cx="7437120" cy="2709714"/>
              </a:xfrm>
            </p:spPr>
            <p:txBody>
              <a:bodyPr/>
              <a:lstStyle/>
              <a:p>
                <a:pPr fontAlgn="t"/>
                <a:r>
                  <a:rPr lang="en-US" b="1" dirty="0"/>
                  <a:t>Possible student responses:  </a:t>
                </a:r>
                <a:r>
                  <a:rPr lang="en-US" dirty="0"/>
                  <a:t>∆y = 3•∆x; Students may say ∆y is 3 times larger than ∆x or ∆x is </a:t>
                </a:r>
                <a14:m>
                  <m:oMath xmlns:m="http://schemas.openxmlformats.org/officeDocument/2006/math">
                    <m:f>
                      <m:fPr>
                        <m:ctrlPr>
                          <a:rPr lang="en-US" i="1" dirty="0">
                            <a:latin typeface="Cambria Math" panose="02040503050406030204" pitchFamily="18" charset="0"/>
                          </a:rPr>
                        </m:ctrlPr>
                      </m:fPr>
                      <m:num>
                        <m:r>
                          <a:rPr lang="en-US" i="1" dirty="0">
                            <a:latin typeface="Cambria Math" panose="02040503050406030204" pitchFamily="18" charset="0"/>
                          </a:rPr>
                          <m:t>1</m:t>
                        </m:r>
                      </m:num>
                      <m:den>
                        <m:r>
                          <a:rPr lang="en-US" i="1" dirty="0">
                            <a:latin typeface="Cambria Math" panose="02040503050406030204" pitchFamily="18" charset="0"/>
                          </a:rPr>
                          <m:t>3</m:t>
                        </m:r>
                      </m:den>
                    </m:f>
                    <m:r>
                      <a:rPr lang="en-US" i="1" dirty="0">
                        <a:latin typeface="Cambria Math" panose="02040503050406030204" pitchFamily="18" charset="0"/>
                      </a:rPr>
                      <m:t> </m:t>
                    </m:r>
                  </m:oMath>
                </a14:m>
                <a:r>
                  <a:rPr lang="en-US" dirty="0"/>
                  <a:t> </a:t>
                </a:r>
                <a:r>
                  <a:rPr lang="en-US" dirty="0" smtClean="0"/>
                  <a:t>times ∆</a:t>
                </a:r>
                <a:r>
                  <a:rPr lang="en-US" dirty="0"/>
                  <a:t>y.</a:t>
                </a:r>
              </a:p>
              <a:p>
                <a:pPr fontAlgn="t"/>
                <a:endParaRPr lang="en-US" dirty="0"/>
              </a:p>
              <a:p>
                <a:pPr fontAlgn="t"/>
                <a:endParaRPr lang="en-US" dirty="0"/>
              </a:p>
              <a:p>
                <a:pPr fontAlgn="t"/>
                <a:endParaRPr lang="en-US" dirty="0"/>
              </a:p>
              <a:p>
                <a:pPr fontAlgn="t"/>
                <a:endParaRPr lang="en-US" dirty="0"/>
              </a:p>
              <a:p>
                <a:pPr fontAlgn="t"/>
                <a:endParaRPr lang="en-US" dirty="0"/>
              </a:p>
              <a:p>
                <a:pPr fontAlgn="t"/>
                <a:endParaRPr lang="en-US" dirty="0"/>
              </a:p>
              <a:p>
                <a:pPr fontAlgn="t"/>
                <a:endParaRPr lang="en-US" dirty="0"/>
              </a:p>
              <a:p>
                <a:pPr fontAlgn="t"/>
                <a:endParaRPr lang="en-US" dirty="0"/>
              </a:p>
              <a:p>
                <a:pPr fontAlgn="t"/>
                <a:r>
                  <a:rPr lang="en-US" b="1" dirty="0">
                    <a:solidFill>
                      <a:schemeClr val="tx1"/>
                    </a:solidFill>
                  </a:rPr>
                  <a:t>Teacher Notes: </a:t>
                </a:r>
                <a:r>
                  <a:rPr lang="en-US" b="1" dirty="0" smtClean="0">
                    <a:solidFill>
                      <a:schemeClr val="tx1"/>
                    </a:solidFill>
                  </a:rPr>
                  <a:t> </a:t>
                </a:r>
                <a:r>
                  <a:rPr lang="en-US" dirty="0" smtClean="0">
                    <a:solidFill>
                      <a:schemeClr val="tx1"/>
                    </a:solidFill>
                  </a:rPr>
                  <a:t>It </a:t>
                </a:r>
                <a:r>
                  <a:rPr lang="en-US" dirty="0">
                    <a:solidFill>
                      <a:schemeClr val="tx1"/>
                    </a:solidFill>
                  </a:rPr>
                  <a:t>is important to have students make</a:t>
                </a:r>
                <a:r>
                  <a:rPr lang="en-US" baseline="0" dirty="0">
                    <a:solidFill>
                      <a:schemeClr val="tx1"/>
                    </a:solidFill>
                  </a:rPr>
                  <a:t> the connection</a:t>
                </a:r>
                <a:r>
                  <a:rPr lang="en-US" dirty="0">
                    <a:solidFill>
                      <a:schemeClr val="tx1"/>
                    </a:solidFill>
                  </a:rPr>
                  <a:t> that even </a:t>
                </a:r>
                <a:r>
                  <a:rPr lang="en-US" dirty="0" smtClean="0">
                    <a:solidFill>
                      <a:schemeClr val="tx1"/>
                    </a:solidFill>
                  </a:rPr>
                  <a:t>though</a:t>
                </a:r>
                <a:r>
                  <a:rPr lang="en-US" baseline="0" dirty="0" smtClean="0">
                    <a:solidFill>
                      <a:schemeClr val="tx1"/>
                    </a:solidFill>
                  </a:rPr>
                  <a:t> the </a:t>
                </a:r>
                <a:r>
                  <a:rPr lang="en-US" dirty="0" smtClean="0">
                    <a:solidFill>
                      <a:schemeClr val="tx1"/>
                    </a:solidFill>
                  </a:rPr>
                  <a:t>changes themselves aren’t </a:t>
                </a:r>
                <a:r>
                  <a:rPr lang="en-US" dirty="0">
                    <a:solidFill>
                      <a:schemeClr val="tx1"/>
                    </a:solidFill>
                  </a:rPr>
                  <a:t>equivalent, there is a constant rate </a:t>
                </a:r>
                <a:r>
                  <a:rPr lang="en-US" dirty="0" smtClean="0">
                    <a:solidFill>
                      <a:schemeClr val="tx1"/>
                    </a:solidFill>
                  </a:rPr>
                  <a:t>of change</a:t>
                </a:r>
                <a:r>
                  <a:rPr lang="en-US" baseline="0" dirty="0" smtClean="0">
                    <a:solidFill>
                      <a:schemeClr val="tx1"/>
                    </a:solidFill>
                  </a:rPr>
                  <a:t> between </a:t>
                </a:r>
                <a:r>
                  <a:rPr lang="en-US" i="1" baseline="0" dirty="0" smtClean="0">
                    <a:solidFill>
                      <a:schemeClr val="tx1"/>
                    </a:solidFill>
                  </a:rPr>
                  <a:t>x</a:t>
                </a:r>
                <a:r>
                  <a:rPr lang="en-US" baseline="0" dirty="0" smtClean="0">
                    <a:solidFill>
                      <a:schemeClr val="tx1"/>
                    </a:solidFill>
                  </a:rPr>
                  <a:t> and </a:t>
                </a:r>
                <a:r>
                  <a:rPr lang="en-US" i="1" baseline="0" dirty="0" smtClean="0">
                    <a:solidFill>
                      <a:schemeClr val="tx1"/>
                    </a:solidFill>
                  </a:rPr>
                  <a:t>y</a:t>
                </a:r>
                <a:r>
                  <a:rPr lang="en-US" baseline="0" dirty="0" smtClean="0">
                    <a:solidFill>
                      <a:schemeClr val="tx1"/>
                    </a:solidFill>
                  </a:rPr>
                  <a:t> (i.e. that </a:t>
                </a:r>
                <a:r>
                  <a:rPr lang="el-GR" baseline="0" dirty="0" smtClean="0">
                    <a:solidFill>
                      <a:schemeClr val="tx1"/>
                    </a:solidFill>
                    <a:latin typeface="Calibri" panose="020F0502020204030204" pitchFamily="34" charset="0"/>
                  </a:rPr>
                  <a:t>Δ</a:t>
                </a:r>
                <a:r>
                  <a:rPr lang="en-US" baseline="0" dirty="0" smtClean="0">
                    <a:solidFill>
                      <a:schemeClr val="tx1"/>
                    </a:solidFill>
                    <a:latin typeface="Calibri" panose="020F0502020204030204" pitchFamily="34" charset="0"/>
                  </a:rPr>
                  <a:t>y always equals a constant multiplier times </a:t>
                </a:r>
                <a:r>
                  <a:rPr lang="el-GR" baseline="0" dirty="0" smtClean="0">
                    <a:solidFill>
                      <a:schemeClr val="tx1"/>
                    </a:solidFill>
                    <a:latin typeface="Calibri" panose="020F0502020204030204" pitchFamily="34" charset="0"/>
                  </a:rPr>
                  <a:t>Δ</a:t>
                </a:r>
                <a:r>
                  <a:rPr lang="en-US" i="1" baseline="0" dirty="0" smtClean="0">
                    <a:solidFill>
                      <a:schemeClr val="tx1"/>
                    </a:solidFill>
                    <a:latin typeface="Calibri" panose="020F0502020204030204" pitchFamily="34" charset="0"/>
                  </a:rPr>
                  <a:t>x</a:t>
                </a:r>
                <a:r>
                  <a:rPr lang="en-US" baseline="0" dirty="0" smtClean="0">
                    <a:solidFill>
                      <a:schemeClr val="tx1"/>
                    </a:solidFill>
                    <a:latin typeface="Calibri" panose="020F0502020204030204" pitchFamily="34" charset="0"/>
                  </a:rPr>
                  <a:t>).</a:t>
                </a:r>
                <a:endParaRPr lang="en-US" dirty="0">
                  <a:solidFill>
                    <a:schemeClr val="tx1"/>
                  </a:solidFill>
                </a:endParaRPr>
              </a:p>
              <a:p>
                <a:pPr fontAlgn="t"/>
                <a:endParaRPr lang="en-US" b="1" dirty="0">
                  <a:solidFill>
                    <a:schemeClr val="tx1"/>
                  </a:solidFill>
                </a:endParaRPr>
              </a:p>
              <a:p>
                <a:pPr fontAlgn="t"/>
                <a:r>
                  <a:rPr lang="en-US" b="1" dirty="0">
                    <a:solidFill>
                      <a:schemeClr val="tx1"/>
                    </a:solidFill>
                  </a:rPr>
                  <a:t>Misconceptions: </a:t>
                </a:r>
                <a:r>
                  <a:rPr lang="en-US" dirty="0">
                    <a:solidFill>
                      <a:schemeClr val="tx1"/>
                    </a:solidFill>
                  </a:rPr>
                  <a:t>The order in which students subtract is important. If students are making mistakes on calculating changes, a number line will help them to identify if they are increasing or decreasing to the next value. The visual aide of a number</a:t>
                </a:r>
                <a:r>
                  <a:rPr lang="en-US" baseline="0" dirty="0">
                    <a:solidFill>
                      <a:schemeClr val="tx1"/>
                    </a:solidFill>
                  </a:rPr>
                  <a:t> line </a:t>
                </a:r>
                <a:r>
                  <a:rPr lang="en-US" dirty="0">
                    <a:solidFill>
                      <a:schemeClr val="tx1"/>
                    </a:solidFill>
                  </a:rPr>
                  <a:t>will help students</a:t>
                </a:r>
                <a:r>
                  <a:rPr lang="en-US" baseline="0" dirty="0">
                    <a:solidFill>
                      <a:schemeClr val="tx1"/>
                    </a:solidFill>
                  </a:rPr>
                  <a:t> to</a:t>
                </a:r>
                <a:r>
                  <a:rPr lang="en-US" dirty="0">
                    <a:solidFill>
                      <a:schemeClr val="tx1"/>
                    </a:solidFill>
                  </a:rPr>
                  <a:t> identify the patterns between changes.  </a:t>
                </a:r>
              </a:p>
            </p:txBody>
          </p:sp>
        </mc:Choice>
        <mc:Fallback xmlns="">
          <p:sp>
            <p:nvSpPr>
              <p:cNvPr id="3" name="Notes Placeholder 2"/>
              <p:cNvSpPr>
                <a:spLocks noGrp="1"/>
              </p:cNvSpPr>
              <p:nvPr>
                <p:ph type="body" idx="1"/>
              </p:nvPr>
            </p:nvSpPr>
            <p:spPr>
              <a:xfrm>
                <a:off x="720090" y="3364074"/>
                <a:ext cx="7437120" cy="2709714"/>
              </a:xfrm>
            </p:spPr>
            <p:txBody>
              <a:bodyPr/>
              <a:lstStyle/>
              <a:p>
                <a:pPr fontAlgn="t"/>
                <a:r>
                  <a:rPr lang="en-US" b="1" dirty="0"/>
                  <a:t>Possible student responses:  </a:t>
                </a:r>
                <a:r>
                  <a:rPr lang="en-US" dirty="0"/>
                  <a:t>∆y = 3•∆x; Students may say ∆y is 3 times larger than ∆x or ∆x is </a:t>
                </a:r>
                <a:r>
                  <a:rPr lang="en-US" i="0" dirty="0">
                    <a:latin typeface="Cambria Math" panose="02040503050406030204" pitchFamily="18" charset="0"/>
                  </a:rPr>
                  <a:t>1/3  </a:t>
                </a:r>
                <a:r>
                  <a:rPr lang="en-US" dirty="0"/>
                  <a:t> as large as ∆y.</a:t>
                </a:r>
              </a:p>
              <a:p>
                <a:pPr fontAlgn="t"/>
                <a:endParaRPr lang="en-US" dirty="0"/>
              </a:p>
              <a:p>
                <a:pPr fontAlgn="t"/>
                <a:endParaRPr lang="en-US" dirty="0"/>
              </a:p>
              <a:p>
                <a:pPr fontAlgn="t"/>
                <a:endParaRPr lang="en-US" dirty="0"/>
              </a:p>
              <a:p>
                <a:pPr fontAlgn="t"/>
                <a:endParaRPr lang="en-US" dirty="0"/>
              </a:p>
              <a:p>
                <a:pPr fontAlgn="t"/>
                <a:endParaRPr lang="en-US" dirty="0"/>
              </a:p>
              <a:p>
                <a:pPr fontAlgn="t"/>
                <a:endParaRPr lang="en-US" dirty="0"/>
              </a:p>
              <a:p>
                <a:pPr fontAlgn="t"/>
                <a:endParaRPr lang="en-US" dirty="0"/>
              </a:p>
              <a:p>
                <a:pPr fontAlgn="t"/>
                <a:endParaRPr lang="en-US" dirty="0"/>
              </a:p>
              <a:p>
                <a:pPr fontAlgn="t"/>
                <a:r>
                  <a:rPr lang="en-US" b="1" dirty="0">
                    <a:solidFill>
                      <a:schemeClr val="tx1"/>
                    </a:solidFill>
                  </a:rPr>
                  <a:t>Teacher Notes: </a:t>
                </a:r>
                <a:r>
                  <a:rPr lang="en-US" dirty="0">
                    <a:solidFill>
                      <a:schemeClr val="tx1"/>
                    </a:solidFill>
                  </a:rPr>
                  <a:t>It is important to have students make</a:t>
                </a:r>
                <a:r>
                  <a:rPr lang="en-US" baseline="0" dirty="0">
                    <a:solidFill>
                      <a:schemeClr val="tx1"/>
                    </a:solidFill>
                  </a:rPr>
                  <a:t> the connection</a:t>
                </a:r>
                <a:r>
                  <a:rPr lang="en-US" dirty="0">
                    <a:solidFill>
                      <a:schemeClr val="tx1"/>
                    </a:solidFill>
                  </a:rPr>
                  <a:t> that even though changes aren’t equivalent, there is a constant rate of</a:t>
                </a:r>
                <a:r>
                  <a:rPr lang="en-US" baseline="0" dirty="0">
                    <a:solidFill>
                      <a:schemeClr val="tx1"/>
                    </a:solidFill>
                  </a:rPr>
                  <a:t> amongst them</a:t>
                </a:r>
                <a:r>
                  <a:rPr lang="en-US" dirty="0">
                    <a:solidFill>
                      <a:schemeClr val="tx1"/>
                    </a:solidFill>
                  </a:rPr>
                  <a:t>. </a:t>
                </a:r>
              </a:p>
              <a:p>
                <a:pPr fontAlgn="t"/>
                <a:endParaRPr lang="en-US" b="1" dirty="0">
                  <a:solidFill>
                    <a:schemeClr val="tx1"/>
                  </a:solidFill>
                </a:endParaRPr>
              </a:p>
              <a:p>
                <a:pPr fontAlgn="t"/>
                <a:r>
                  <a:rPr lang="en-US" b="1" dirty="0">
                    <a:solidFill>
                      <a:schemeClr val="tx1"/>
                    </a:solidFill>
                  </a:rPr>
                  <a:t>Misconceptions: </a:t>
                </a:r>
                <a:r>
                  <a:rPr lang="en-US" dirty="0">
                    <a:solidFill>
                      <a:schemeClr val="tx1"/>
                    </a:solidFill>
                  </a:rPr>
                  <a:t>The order in which students subtract is important. If students are making mistakes on calculating changes, a number line will help them to identify if they are increasing or decreasing to the next value. The visual aide of a number</a:t>
                </a:r>
                <a:r>
                  <a:rPr lang="en-US" baseline="0" dirty="0">
                    <a:solidFill>
                      <a:schemeClr val="tx1"/>
                    </a:solidFill>
                  </a:rPr>
                  <a:t> line </a:t>
                </a:r>
                <a:r>
                  <a:rPr lang="en-US" dirty="0">
                    <a:solidFill>
                      <a:schemeClr val="tx1"/>
                    </a:solidFill>
                  </a:rPr>
                  <a:t>will help students</a:t>
                </a:r>
                <a:r>
                  <a:rPr lang="en-US" baseline="0" dirty="0">
                    <a:solidFill>
                      <a:schemeClr val="tx1"/>
                    </a:solidFill>
                  </a:rPr>
                  <a:t> to</a:t>
                </a:r>
                <a:r>
                  <a:rPr lang="en-US" dirty="0">
                    <a:solidFill>
                      <a:schemeClr val="tx1"/>
                    </a:solidFill>
                  </a:rPr>
                  <a:t> identify the patterns between changes.  </a:t>
                </a:r>
              </a:p>
            </p:txBody>
          </p:sp>
        </mc:Fallback>
      </mc:AlternateContent>
      <p:pic>
        <p:nvPicPr>
          <p:cNvPr id="16" name="Picture 15"/>
          <p:cNvPicPr>
            <a:picLocks noChangeAspect="1"/>
          </p:cNvPicPr>
          <p:nvPr/>
        </p:nvPicPr>
        <p:blipFill>
          <a:blip r:embed="rId3"/>
          <a:stretch>
            <a:fillRect/>
          </a:stretch>
        </p:blipFill>
        <p:spPr>
          <a:xfrm>
            <a:off x="1288169" y="3645679"/>
            <a:ext cx="5991860" cy="1289053"/>
          </a:xfrm>
          <a:prstGeom prst="rect">
            <a:avLst/>
          </a:prstGeom>
        </p:spPr>
      </p:pic>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83A906C-BDCD-4DD0-AD6E-6A37CB52800E}" type="slidenum">
              <a:rPr lang="en-US" smtClean="0"/>
              <a:t>17</a:t>
            </a:fld>
            <a:endParaRPr lang="en-US"/>
          </a:p>
        </p:txBody>
      </p:sp>
    </p:spTree>
    <p:extLst>
      <p:ext uri="{BB962C8B-B14F-4D97-AF65-F5344CB8AC3E}">
        <p14:creationId xmlns:p14="http://schemas.microsoft.com/office/powerpoint/2010/main" val="1026397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83A906C-BDCD-4DD0-AD6E-6A37CB52800E}" type="slidenum">
              <a:rPr lang="en-US" smtClean="0"/>
              <a:t>18</a:t>
            </a:fld>
            <a:endParaRPr lang="en-US"/>
          </a:p>
        </p:txBody>
      </p:sp>
      <mc:AlternateContent xmlns:mc="http://schemas.openxmlformats.org/markup-compatibility/2006" xmlns:a14="http://schemas.microsoft.com/office/drawing/2010/main">
        <mc:Choice Requires="a14">
          <p:sp>
            <p:nvSpPr>
              <p:cNvPr id="5" name="Notes Placeholder 2"/>
              <p:cNvSpPr>
                <a:spLocks noGrp="1"/>
              </p:cNvSpPr>
              <p:nvPr>
                <p:ph type="body" idx="1"/>
              </p:nvPr>
            </p:nvSpPr>
            <p:spPr/>
            <p:txBody>
              <a:bodyPr/>
              <a:lstStyle/>
              <a:p>
                <a:pPr fontAlgn="t"/>
                <a:r>
                  <a:rPr lang="en-US" b="1" dirty="0"/>
                  <a:t>Possible student responses: “</a:t>
                </a:r>
                <a:r>
                  <a:rPr lang="en-US" dirty="0">
                    <a:solidFill>
                      <a:schemeClr val="tx1"/>
                    </a:solidFill>
                  </a:rPr>
                  <a:t>∆</a:t>
                </a:r>
                <a:r>
                  <a:rPr lang="en-US" i="1" dirty="0">
                    <a:solidFill>
                      <a:schemeClr val="tx1"/>
                    </a:solidFill>
                  </a:rPr>
                  <a:t>y</a:t>
                </a:r>
                <a:r>
                  <a:rPr lang="en-US" dirty="0">
                    <a:solidFill>
                      <a:schemeClr val="tx1"/>
                    </a:solidFill>
                  </a:rPr>
                  <a:t> = -2•∆</a:t>
                </a:r>
                <a:r>
                  <a:rPr lang="en-US" i="1" dirty="0">
                    <a:solidFill>
                      <a:schemeClr val="tx1"/>
                    </a:solidFill>
                  </a:rPr>
                  <a:t>x</a:t>
                </a:r>
                <a:r>
                  <a:rPr lang="en-US" i="0" dirty="0">
                    <a:solidFill>
                      <a:schemeClr val="tx1"/>
                    </a:solidFill>
                  </a:rPr>
                  <a:t>”, “</a:t>
                </a:r>
                <a:r>
                  <a:rPr lang="en-US" dirty="0">
                    <a:solidFill>
                      <a:schemeClr val="tx1"/>
                    </a:solidFill>
                  </a:rPr>
                  <a:t>∆</a:t>
                </a:r>
                <a:r>
                  <a:rPr lang="en-US" i="1" dirty="0">
                    <a:solidFill>
                      <a:schemeClr val="tx1"/>
                    </a:solidFill>
                  </a:rPr>
                  <a:t>y</a:t>
                </a:r>
                <a:r>
                  <a:rPr lang="en-US" dirty="0">
                    <a:solidFill>
                      <a:schemeClr val="tx1"/>
                    </a:solidFill>
                  </a:rPr>
                  <a:t> is -2 </a:t>
                </a:r>
                <a:r>
                  <a:rPr lang="en-US" dirty="0" smtClean="0">
                    <a:solidFill>
                      <a:schemeClr val="tx1"/>
                    </a:solidFill>
                  </a:rPr>
                  <a:t>times </a:t>
                </a:r>
                <a:r>
                  <a:rPr lang="en-US" dirty="0">
                    <a:solidFill>
                      <a:schemeClr val="tx1"/>
                    </a:solidFill>
                  </a:rPr>
                  <a:t>∆x”, or “∆</a:t>
                </a:r>
                <a:r>
                  <a:rPr lang="en-US" i="1" dirty="0">
                    <a:solidFill>
                      <a:schemeClr val="tx1"/>
                    </a:solidFill>
                  </a:rPr>
                  <a:t>x</a:t>
                </a:r>
                <a:r>
                  <a:rPr lang="en-US" dirty="0">
                    <a:solidFill>
                      <a:schemeClr val="tx1"/>
                    </a:solidFill>
                  </a:rPr>
                  <a:t> is </a:t>
                </a:r>
                <a14:m>
                  <m:oMath xmlns:m="http://schemas.openxmlformats.org/officeDocument/2006/math">
                    <m:r>
                      <a:rPr lang="en-US" b="0" i="0" dirty="0" smtClean="0">
                        <a:solidFill>
                          <a:schemeClr val="tx1"/>
                        </a:solidFill>
                        <a:latin typeface="Cambria Math" panose="02040503050406030204" pitchFamily="18" charset="0"/>
                      </a:rPr>
                      <m:t>−</m:t>
                    </m:r>
                    <m:f>
                      <m:fPr>
                        <m:ctrlPr>
                          <a:rPr lang="en-US" i="1" dirty="0" smtClean="0">
                            <a:solidFill>
                              <a:schemeClr val="tx1"/>
                            </a:solidFill>
                            <a:latin typeface="Cambria Math" panose="02040503050406030204" pitchFamily="18" charset="0"/>
                          </a:rPr>
                        </m:ctrlPr>
                      </m:fPr>
                      <m:num>
                        <m:r>
                          <a:rPr lang="en-US" b="0" i="1" dirty="0" smtClean="0">
                            <a:solidFill>
                              <a:schemeClr val="tx1"/>
                            </a:solidFill>
                            <a:latin typeface="Cambria Math" panose="02040503050406030204" pitchFamily="18" charset="0"/>
                          </a:rPr>
                          <m:t>1</m:t>
                        </m:r>
                      </m:num>
                      <m:den>
                        <m:r>
                          <a:rPr lang="en-US" b="0" i="1" dirty="0" smtClean="0">
                            <a:solidFill>
                              <a:schemeClr val="tx1"/>
                            </a:solidFill>
                            <a:latin typeface="Cambria Math" panose="02040503050406030204" pitchFamily="18" charset="0"/>
                          </a:rPr>
                          <m:t>2</m:t>
                        </m:r>
                      </m:den>
                    </m:f>
                    <m:r>
                      <a:rPr lang="en-US" b="0" i="1" dirty="0" smtClean="0">
                        <a:solidFill>
                          <a:schemeClr val="tx1"/>
                        </a:solidFill>
                        <a:latin typeface="Cambria Math" panose="02040503050406030204" pitchFamily="18" charset="0"/>
                      </a:rPr>
                      <m:t> </m:t>
                    </m:r>
                  </m:oMath>
                </a14:m>
                <a:r>
                  <a:rPr lang="en-US" dirty="0">
                    <a:solidFill>
                      <a:schemeClr val="tx1"/>
                    </a:solidFill>
                  </a:rPr>
                  <a:t> </a:t>
                </a:r>
                <a:r>
                  <a:rPr lang="en-US" dirty="0" smtClean="0">
                    <a:solidFill>
                      <a:schemeClr val="tx1"/>
                    </a:solidFill>
                  </a:rPr>
                  <a:t>times ∆</a:t>
                </a:r>
                <a:r>
                  <a:rPr lang="en-US" i="1" dirty="0">
                    <a:solidFill>
                      <a:schemeClr val="tx1"/>
                    </a:solidFill>
                  </a:rPr>
                  <a:t>y</a:t>
                </a:r>
                <a:r>
                  <a:rPr lang="en-US" i="0" dirty="0">
                    <a:solidFill>
                      <a:schemeClr val="tx1"/>
                    </a:solidFill>
                  </a:rPr>
                  <a:t>”</a:t>
                </a:r>
                <a:endParaRPr lang="en-US" dirty="0">
                  <a:solidFill>
                    <a:schemeClr val="tx1"/>
                  </a:solidFill>
                </a:endParaRPr>
              </a:p>
              <a:p>
                <a:pPr fontAlgn="t"/>
                <a:endParaRPr lang="en-US" dirty="0">
                  <a:solidFill>
                    <a:schemeClr val="tx1"/>
                  </a:solidFill>
                </a:endParaRPr>
              </a:p>
              <a:p>
                <a:pPr fontAlgn="t"/>
                <a:r>
                  <a:rPr lang="en-US" b="1" dirty="0">
                    <a:solidFill>
                      <a:schemeClr val="tx1"/>
                    </a:solidFill>
                  </a:rPr>
                  <a:t>Teacher Notes: </a:t>
                </a:r>
                <a:r>
                  <a:rPr lang="en-US" b="1" dirty="0" smtClean="0">
                    <a:solidFill>
                      <a:schemeClr val="tx1"/>
                    </a:solidFill>
                  </a:rPr>
                  <a:t> </a:t>
                </a:r>
                <a:r>
                  <a:rPr lang="en-US" dirty="0" smtClean="0">
                    <a:solidFill>
                      <a:schemeClr val="tx1"/>
                    </a:solidFill>
                  </a:rPr>
                  <a:t>It is important to have students make</a:t>
                </a:r>
                <a:r>
                  <a:rPr lang="en-US" baseline="0" dirty="0" smtClean="0">
                    <a:solidFill>
                      <a:schemeClr val="tx1"/>
                    </a:solidFill>
                  </a:rPr>
                  <a:t> the connection</a:t>
                </a:r>
                <a:r>
                  <a:rPr lang="en-US" dirty="0" smtClean="0">
                    <a:solidFill>
                      <a:schemeClr val="tx1"/>
                    </a:solidFill>
                  </a:rPr>
                  <a:t> that even though</a:t>
                </a:r>
                <a:r>
                  <a:rPr lang="en-US" baseline="0" dirty="0" smtClean="0">
                    <a:solidFill>
                      <a:schemeClr val="tx1"/>
                    </a:solidFill>
                  </a:rPr>
                  <a:t> the </a:t>
                </a:r>
                <a:r>
                  <a:rPr lang="en-US" dirty="0" smtClean="0">
                    <a:solidFill>
                      <a:schemeClr val="tx1"/>
                    </a:solidFill>
                  </a:rPr>
                  <a:t>changes themselves aren’t equivalent, there is a constant rate of change</a:t>
                </a:r>
                <a:r>
                  <a:rPr lang="en-US" baseline="0" dirty="0" smtClean="0">
                    <a:solidFill>
                      <a:schemeClr val="tx1"/>
                    </a:solidFill>
                  </a:rPr>
                  <a:t> between </a:t>
                </a:r>
                <a:r>
                  <a:rPr lang="en-US" i="1" baseline="0" dirty="0" smtClean="0">
                    <a:solidFill>
                      <a:schemeClr val="tx1"/>
                    </a:solidFill>
                  </a:rPr>
                  <a:t>x</a:t>
                </a:r>
                <a:r>
                  <a:rPr lang="en-US" baseline="0" dirty="0" smtClean="0">
                    <a:solidFill>
                      <a:schemeClr val="tx1"/>
                    </a:solidFill>
                  </a:rPr>
                  <a:t> and </a:t>
                </a:r>
                <a:r>
                  <a:rPr lang="en-US" i="1" baseline="0" dirty="0" smtClean="0">
                    <a:solidFill>
                      <a:schemeClr val="tx1"/>
                    </a:solidFill>
                  </a:rPr>
                  <a:t>y</a:t>
                </a:r>
                <a:r>
                  <a:rPr lang="en-US" baseline="0" dirty="0" smtClean="0">
                    <a:solidFill>
                      <a:schemeClr val="tx1"/>
                    </a:solidFill>
                  </a:rPr>
                  <a:t> (i.e. that </a:t>
                </a:r>
                <a:r>
                  <a:rPr lang="el-GR" baseline="0" dirty="0" smtClean="0">
                    <a:solidFill>
                      <a:schemeClr val="tx1"/>
                    </a:solidFill>
                    <a:latin typeface="Calibri" panose="020F0502020204030204" pitchFamily="34" charset="0"/>
                  </a:rPr>
                  <a:t>Δ</a:t>
                </a:r>
                <a:r>
                  <a:rPr lang="en-US" baseline="0" dirty="0" smtClean="0">
                    <a:solidFill>
                      <a:schemeClr val="tx1"/>
                    </a:solidFill>
                    <a:latin typeface="Calibri" panose="020F0502020204030204" pitchFamily="34" charset="0"/>
                  </a:rPr>
                  <a:t>y always equals a constant multiplier times </a:t>
                </a:r>
                <a:r>
                  <a:rPr lang="el-GR" baseline="0" dirty="0" smtClean="0">
                    <a:solidFill>
                      <a:schemeClr val="tx1"/>
                    </a:solidFill>
                    <a:latin typeface="Calibri" panose="020F0502020204030204" pitchFamily="34" charset="0"/>
                  </a:rPr>
                  <a:t>Δ</a:t>
                </a:r>
                <a:r>
                  <a:rPr lang="en-US" i="1" baseline="0" dirty="0" smtClean="0">
                    <a:solidFill>
                      <a:schemeClr val="tx1"/>
                    </a:solidFill>
                    <a:latin typeface="Calibri" panose="020F0502020204030204" pitchFamily="34" charset="0"/>
                  </a:rPr>
                  <a:t>x</a:t>
                </a:r>
                <a:r>
                  <a:rPr lang="en-US" baseline="0" dirty="0" smtClean="0">
                    <a:solidFill>
                      <a:schemeClr val="tx1"/>
                    </a:solidFill>
                    <a:latin typeface="Calibri" panose="020F0502020204030204" pitchFamily="34" charset="0"/>
                  </a:rPr>
                  <a:t>).</a:t>
                </a:r>
                <a:endParaRPr lang="en-US" dirty="0" smtClean="0">
                  <a:solidFill>
                    <a:schemeClr val="tx1"/>
                  </a:solidFill>
                </a:endParaRPr>
              </a:p>
              <a:p>
                <a:pPr fontAlgn="t"/>
                <a:endParaRPr lang="en-US" dirty="0">
                  <a:solidFill>
                    <a:schemeClr val="tx1"/>
                  </a:solidFill>
                </a:endParaRPr>
              </a:p>
              <a:p>
                <a:pPr fontAlgn="t"/>
                <a:r>
                  <a:rPr lang="en-US" b="1" dirty="0">
                    <a:solidFill>
                      <a:schemeClr val="tx1"/>
                    </a:solidFill>
                  </a:rPr>
                  <a:t>Misconceptions: </a:t>
                </a:r>
                <a:r>
                  <a:rPr lang="en-US" dirty="0">
                    <a:solidFill>
                      <a:schemeClr val="tx1"/>
                    </a:solidFill>
                  </a:rPr>
                  <a:t>The order in which students subtract is important. If students are making mistakes on calculating changes, a number line will help them to identify if they are increasing or decreasing to the next value. The visual aide of a number</a:t>
                </a:r>
                <a:r>
                  <a:rPr lang="en-US" baseline="0" dirty="0">
                    <a:solidFill>
                      <a:schemeClr val="tx1"/>
                    </a:solidFill>
                  </a:rPr>
                  <a:t> line </a:t>
                </a:r>
                <a:r>
                  <a:rPr lang="en-US" dirty="0">
                    <a:solidFill>
                      <a:schemeClr val="tx1"/>
                    </a:solidFill>
                  </a:rPr>
                  <a:t>will help students</a:t>
                </a:r>
                <a:r>
                  <a:rPr lang="en-US" baseline="0" dirty="0">
                    <a:solidFill>
                      <a:schemeClr val="tx1"/>
                    </a:solidFill>
                  </a:rPr>
                  <a:t> to</a:t>
                </a:r>
                <a:r>
                  <a:rPr lang="en-US" dirty="0">
                    <a:solidFill>
                      <a:schemeClr val="tx1"/>
                    </a:solidFill>
                  </a:rPr>
                  <a:t> identify the patterns between changes.  </a:t>
                </a:r>
              </a:p>
            </p:txBody>
          </p:sp>
        </mc:Choice>
        <mc:Fallback xmlns="">
          <p:sp>
            <p:nvSpPr>
              <p:cNvPr id="5" name="Notes Placeholder 2"/>
              <p:cNvSpPr>
                <a:spLocks noGrp="1"/>
              </p:cNvSpPr>
              <p:nvPr>
                <p:ph type="body" idx="1"/>
              </p:nvPr>
            </p:nvSpPr>
            <p:spPr/>
            <p:txBody>
              <a:bodyPr/>
              <a:lstStyle/>
              <a:p>
                <a:pPr fontAlgn="t"/>
                <a:r>
                  <a:rPr lang="en-US" dirty="0"/>
                  <a:t>Student responses:</a:t>
                </a:r>
              </a:p>
              <a:p>
                <a:pPr fontAlgn="t"/>
                <a:r>
                  <a:rPr lang="en-US" dirty="0">
                    <a:solidFill>
                      <a:schemeClr val="tx1"/>
                    </a:solidFill>
                  </a:rPr>
                  <a:t>∆y = -2•∆x; Students may say ∆y is -2 times larger than ∆x or ∆x is </a:t>
                </a:r>
                <a:r>
                  <a:rPr lang="en-US" b="0" i="0" dirty="0">
                    <a:solidFill>
                      <a:schemeClr val="tx1"/>
                    </a:solidFill>
                    <a:latin typeface="Cambria Math" panose="02040503050406030204" pitchFamily="18" charset="0"/>
                  </a:rPr>
                  <a:t>−1/2  </a:t>
                </a:r>
                <a:r>
                  <a:rPr lang="en-US" dirty="0">
                    <a:solidFill>
                      <a:schemeClr val="tx1"/>
                    </a:solidFill>
                  </a:rPr>
                  <a:t> as large as ∆y.</a:t>
                </a:r>
              </a:p>
              <a:p>
                <a:pPr fontAlgn="t"/>
                <a:endParaRPr lang="en-US" dirty="0">
                  <a:solidFill>
                    <a:schemeClr val="tx1"/>
                  </a:solidFill>
                </a:endParaRPr>
              </a:p>
              <a:p>
                <a:pPr fontAlgn="t"/>
                <a:r>
                  <a:rPr lang="en-US" dirty="0">
                    <a:solidFill>
                      <a:schemeClr val="tx1"/>
                    </a:solidFill>
                  </a:rPr>
                  <a:t>Teacher Notes: It is important to have students connect that even though changes aren’t equivalent the constant rate between them are. </a:t>
                </a:r>
              </a:p>
              <a:p>
                <a:pPr fontAlgn="t"/>
                <a:endParaRPr lang="en-US" dirty="0">
                  <a:solidFill>
                    <a:schemeClr val="tx1"/>
                  </a:solidFill>
                </a:endParaRPr>
              </a:p>
              <a:p>
                <a:pPr fontAlgn="t"/>
                <a:r>
                  <a:rPr lang="en-US" dirty="0">
                    <a:solidFill>
                      <a:schemeClr val="tx1"/>
                    </a:solidFill>
                  </a:rPr>
                  <a:t>Misconceptions: The order in which students subtract is important. It is possible for students to forget the negative relationship. When students are making mistakes on calculating changes, a number line will help them to identify if they are increasing or decreasing to the next value. The visual aide will help them identify the patterns between changes.  </a:t>
                </a:r>
              </a:p>
            </p:txBody>
          </p:sp>
        </mc:Fallback>
      </mc:AlternateContent>
    </p:spTree>
    <p:extLst>
      <p:ext uri="{BB962C8B-B14F-4D97-AF65-F5344CB8AC3E}">
        <p14:creationId xmlns:p14="http://schemas.microsoft.com/office/powerpoint/2010/main" val="2838370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1" dirty="0"/>
                  <a:t>Possible student responses: </a:t>
                </a:r>
                <a:r>
                  <a:rPr lang="en-US" dirty="0"/>
                  <a:t>	</a:t>
                </a:r>
              </a:p>
              <a:p>
                <a:pPr marL="228600" indent="-228600">
                  <a:buAutoNum type="arabicPeriod"/>
                </a:pPr>
                <a:r>
                  <a:rPr lang="en-US" dirty="0"/>
                  <a:t>“∆y = -11 and ∆x = 11 therefore, ∆y = -1• ∆x”</a:t>
                </a:r>
              </a:p>
              <a:p>
                <a:pPr marL="228600" indent="-228600">
                  <a:buFontTx/>
                  <a:buAutoNum type="arabicPeriod"/>
                </a:pPr>
                <a:r>
                  <a:rPr lang="en-US" dirty="0"/>
                  <a:t>“∆y = 9 and ∆x = 1 therefore, ∆y = 9• ∆x”</a:t>
                </a:r>
              </a:p>
              <a:p>
                <a:pPr marL="228600" indent="-228600">
                  <a:buFontTx/>
                  <a:buAutoNum type="arabicPeriod"/>
                </a:pPr>
                <a:r>
                  <a:rPr lang="en-US" dirty="0"/>
                  <a:t>“∆y = -1 and ∆x = -5 therefore, ∆y = </a:t>
                </a:r>
                <a14:m>
                  <m:oMath xmlns:m="http://schemas.openxmlformats.org/officeDocument/2006/math">
                    <m:f>
                      <m:fPr>
                        <m:ctrlPr>
                          <a:rPr lang="en-US"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5</m:t>
                        </m:r>
                      </m:den>
                    </m:f>
                  </m:oMath>
                </a14:m>
                <a:r>
                  <a:rPr lang="en-US" dirty="0"/>
                  <a:t>• ∆x”</a:t>
                </a:r>
              </a:p>
              <a:p>
                <a:endParaRPr lang="en-US" dirty="0"/>
              </a:p>
              <a:p>
                <a:r>
                  <a:rPr lang="en-US" b="1" dirty="0"/>
                  <a:t>Teacher Notes: </a:t>
                </a:r>
                <a:r>
                  <a:rPr lang="en-US" dirty="0"/>
                  <a:t>If students are struggling to find changes between two points, prompt them to represent the points in other ways, </a:t>
                </a:r>
                <a:r>
                  <a:rPr lang="en-US" dirty="0" err="1"/>
                  <a:t>eg</a:t>
                </a:r>
                <a:r>
                  <a:rPr lang="en-US" dirty="0"/>
                  <a:t>. table or graph. Students may also find the opposite quantities for changes for example in #1 above students may find ∆y = 11 and the ∆x = -11.</a:t>
                </a:r>
                <a:r>
                  <a:rPr lang="en-US" baseline="0" dirty="0"/>
                  <a:t> </a:t>
                </a:r>
                <a:r>
                  <a:rPr lang="en-US" dirty="0"/>
                  <a:t> The</a:t>
                </a:r>
                <a:r>
                  <a:rPr lang="en-US" baseline="0" dirty="0"/>
                  <a:t> teacher needs to </a:t>
                </a:r>
                <a:r>
                  <a:rPr lang="en-US" dirty="0"/>
                  <a:t>highlight: the constant rate of change remains constant </a:t>
                </a:r>
                <a:r>
                  <a:rPr lang="en-US" dirty="0" smtClean="0"/>
                  <a:t>regardless of which </a:t>
                </a:r>
                <a:r>
                  <a:rPr lang="en-US" dirty="0"/>
                  <a:t>ordered pair students begin with. The teacher may refer back to the candle problem to remind students on how they found the relationship between two given</a:t>
                </a:r>
                <a:r>
                  <a:rPr lang="en-US" baseline="0" dirty="0"/>
                  <a:t> </a:t>
                </a:r>
                <a:r>
                  <a:rPr lang="en-US" dirty="0"/>
                  <a:t>points. </a:t>
                </a:r>
              </a:p>
              <a:p>
                <a:endParaRPr lang="en-US" dirty="0"/>
              </a:p>
              <a:p>
                <a:r>
                  <a:rPr lang="en-US" b="1" dirty="0"/>
                  <a:t>Misconceptions: </a:t>
                </a:r>
                <a:r>
                  <a:rPr lang="en-US" dirty="0"/>
                  <a:t>Throughout the lesson, we are building a conceptual relationship between quantities. Students may remember formulas from prior experiences or from home such as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𝑦</m:t>
                        </m:r>
                        <m:r>
                          <a:rPr lang="en-US" b="0" i="1" baseline="-25000" smtClean="0">
                            <a:latin typeface="Cambria Math" panose="02040503050406030204" pitchFamily="18" charset="0"/>
                          </a:rPr>
                          <m:t>2</m:t>
                        </m:r>
                        <m:r>
                          <a:rPr lang="en-US" b="0" i="1" smtClean="0">
                            <a:latin typeface="Cambria Math" panose="02040503050406030204" pitchFamily="18" charset="0"/>
                          </a:rPr>
                          <m:t> −</m:t>
                        </m:r>
                        <m:r>
                          <a:rPr lang="en-US" b="0" i="1" smtClean="0">
                            <a:latin typeface="Cambria Math" panose="02040503050406030204" pitchFamily="18" charset="0"/>
                          </a:rPr>
                          <m:t>𝑦</m:t>
                        </m:r>
                        <m:r>
                          <a:rPr lang="en-US" b="0" i="1" baseline="-25000" smtClean="0">
                            <a:latin typeface="Cambria Math" panose="02040503050406030204" pitchFamily="18" charset="0"/>
                          </a:rPr>
                          <m:t>1</m:t>
                        </m:r>
                      </m:num>
                      <m:den>
                        <m:r>
                          <a:rPr lang="en-US" b="0" i="1" smtClean="0">
                            <a:latin typeface="Cambria Math" panose="02040503050406030204" pitchFamily="18" charset="0"/>
                          </a:rPr>
                          <m:t>𝑥</m:t>
                        </m:r>
                        <m:r>
                          <a:rPr lang="en-US" i="1" baseline="-25000">
                            <a:latin typeface="Cambria Math" panose="02040503050406030204" pitchFamily="18" charset="0"/>
                          </a:rPr>
                          <m:t>2</m:t>
                        </m:r>
                        <m:r>
                          <a:rPr lang="en-US" i="1">
                            <a:latin typeface="Cambria Math" panose="02040503050406030204" pitchFamily="18" charset="0"/>
                          </a:rPr>
                          <m:t> −</m:t>
                        </m:r>
                        <m:r>
                          <a:rPr lang="en-US" b="0" i="1" smtClean="0">
                            <a:latin typeface="Cambria Math" panose="02040503050406030204" pitchFamily="18" charset="0"/>
                          </a:rPr>
                          <m:t>𝑥</m:t>
                        </m:r>
                        <m:r>
                          <a:rPr lang="en-US" i="1" baseline="-25000">
                            <a:latin typeface="Cambria Math" panose="02040503050406030204" pitchFamily="18" charset="0"/>
                          </a:rPr>
                          <m:t>1</m:t>
                        </m:r>
                      </m:den>
                    </m:f>
                    <m:r>
                      <a:rPr lang="en-US" b="0" i="0" baseline="-25000" smtClean="0">
                        <a:latin typeface="Cambria Math" panose="02040503050406030204" pitchFamily="18" charset="0"/>
                      </a:rPr>
                      <m:t>.  </m:t>
                    </m:r>
                  </m:oMath>
                </a14:m>
                <a:r>
                  <a:rPr lang="en-US" dirty="0"/>
                  <a:t>When students are referring back to formulas, the teacher should ask students to connect conceptual understanding to procedural understanding to show the process is the same. </a:t>
                </a:r>
              </a:p>
            </p:txBody>
          </p:sp>
        </mc:Choice>
        <mc:Fallback xmlns="">
          <p:sp>
            <p:nvSpPr>
              <p:cNvPr id="3" name="Notes Placeholder 2"/>
              <p:cNvSpPr>
                <a:spLocks noGrp="1"/>
              </p:cNvSpPr>
              <p:nvPr>
                <p:ph type="body" idx="1"/>
              </p:nvPr>
            </p:nvSpPr>
            <p:spPr/>
            <p:txBody>
              <a:bodyPr/>
              <a:lstStyle/>
              <a:p>
                <a:r>
                  <a:rPr lang="en-US" dirty="0"/>
                  <a:t>Student responses: 	</a:t>
                </a:r>
              </a:p>
              <a:p>
                <a:pPr marL="228600" indent="-228600">
                  <a:buAutoNum type="arabicPeriod"/>
                </a:pPr>
                <a:r>
                  <a:rPr lang="en-US" dirty="0"/>
                  <a:t>∆y = -11 and ∆x = 11 therefore, ∆y = -1• ∆x</a:t>
                </a:r>
              </a:p>
              <a:p>
                <a:pPr marL="228600" indent="-228600">
                  <a:buFontTx/>
                  <a:buAutoNum type="arabicPeriod"/>
                </a:pPr>
                <a:r>
                  <a:rPr lang="en-US" dirty="0"/>
                  <a:t>∆y = 9 and ∆x = 1 therefore, ∆y = 9• ∆x</a:t>
                </a:r>
              </a:p>
              <a:p>
                <a:pPr marL="228600" indent="-228600">
                  <a:buFontTx/>
                  <a:buAutoNum type="arabicPeriod"/>
                </a:pPr>
                <a:r>
                  <a:rPr lang="en-US" dirty="0"/>
                  <a:t>∆y = -1 and ∆x = -5 therefore, ∆y = </a:t>
                </a:r>
                <a:r>
                  <a:rPr lang="en-US" b="0" i="0" dirty="0">
                    <a:latin typeface="Cambria Math" panose="02040503050406030204" pitchFamily="18" charset="0"/>
                  </a:rPr>
                  <a:t>1/5</a:t>
                </a:r>
                <a:r>
                  <a:rPr lang="en-US" dirty="0"/>
                  <a:t>• ∆x</a:t>
                </a:r>
              </a:p>
              <a:p>
                <a:endParaRPr lang="en-US" dirty="0"/>
              </a:p>
              <a:p>
                <a:r>
                  <a:rPr lang="en-US" dirty="0"/>
                  <a:t>Teacher Notes: If students are struggling to find changes between two points, prompt them to represent the points in other ways, </a:t>
                </a:r>
                <a:r>
                  <a:rPr lang="en-US" dirty="0" err="1"/>
                  <a:t>ie</a:t>
                </a:r>
                <a:r>
                  <a:rPr lang="en-US" dirty="0"/>
                  <a:t> table or graph. Also, students may find the opposite quantities for changes. It is important to highlight that the constant rate of change remains constant no matter which ordered pair you being with. Refer to the candle problem to remind students of how they found the relationship between the two points given. </a:t>
                </a:r>
              </a:p>
              <a:p>
                <a:endParaRPr lang="en-US" dirty="0"/>
              </a:p>
              <a:p>
                <a:r>
                  <a:rPr lang="en-US" dirty="0"/>
                  <a:t>Misconceptions: Throughout the lesson we are building a conceptual relationship between quantities. Some students may remember formulas from prior experiences or from home such as </a:t>
                </a:r>
                <a:r>
                  <a:rPr lang="en-US" i="0">
                    <a:latin typeface="Cambria Math" panose="02040503050406030204" pitchFamily="18" charset="0"/>
                  </a:rPr>
                  <a:t>(</a:t>
                </a:r>
                <a:r>
                  <a:rPr lang="en-US" b="0" i="0">
                    <a:latin typeface="Cambria Math" panose="02040503050406030204" pitchFamily="18" charset="0"/>
                  </a:rPr>
                  <a:t>𝑦</a:t>
                </a:r>
                <a:r>
                  <a:rPr lang="en-US" b="0" i="0" baseline="-25000">
                    <a:latin typeface="Cambria Math" panose="02040503050406030204" pitchFamily="18" charset="0"/>
                  </a:rPr>
                  <a:t>2</a:t>
                </a:r>
                <a:r>
                  <a:rPr lang="en-US" b="0" i="0">
                    <a:latin typeface="Cambria Math" panose="02040503050406030204" pitchFamily="18" charset="0"/>
                  </a:rPr>
                  <a:t> −𝑦</a:t>
                </a:r>
                <a:r>
                  <a:rPr lang="en-US" b="0" i="0" baseline="-25000">
                    <a:latin typeface="Cambria Math" panose="02040503050406030204" pitchFamily="18" charset="0"/>
                  </a:rPr>
                  <a:t>1)/(</a:t>
                </a:r>
                <a:r>
                  <a:rPr lang="en-US" b="0" i="0">
                    <a:latin typeface="Cambria Math" panose="02040503050406030204" pitchFamily="18" charset="0"/>
                  </a:rPr>
                  <a:t>𝑥</a:t>
                </a:r>
                <a:r>
                  <a:rPr lang="en-US" i="0" baseline="-25000">
                    <a:latin typeface="Cambria Math" panose="02040503050406030204" pitchFamily="18" charset="0"/>
                  </a:rPr>
                  <a:t>2</a:t>
                </a:r>
                <a:r>
                  <a:rPr lang="en-US" i="0">
                    <a:latin typeface="Cambria Math" panose="02040503050406030204" pitchFamily="18" charset="0"/>
                  </a:rPr>
                  <a:t> −</a:t>
                </a:r>
                <a:r>
                  <a:rPr lang="en-US" b="0" i="0">
                    <a:latin typeface="Cambria Math" panose="02040503050406030204" pitchFamily="18" charset="0"/>
                  </a:rPr>
                  <a:t>𝑥</a:t>
                </a:r>
                <a:r>
                  <a:rPr lang="en-US" i="0" baseline="-25000">
                    <a:latin typeface="Cambria Math" panose="02040503050406030204" pitchFamily="18" charset="0"/>
                  </a:rPr>
                  <a:t>1)</a:t>
                </a:r>
                <a:r>
                  <a:rPr lang="en-US" dirty="0"/>
                  <a:t>. If this occurs ask them to connect conceptual understanding to procedural to show the process is the same. </a:t>
                </a:r>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19</a:t>
            </a:fld>
            <a:endParaRPr lang="en-US"/>
          </a:p>
        </p:txBody>
      </p:sp>
    </p:spTree>
    <p:extLst>
      <p:ext uri="{BB962C8B-B14F-4D97-AF65-F5344CB8AC3E}">
        <p14:creationId xmlns:p14="http://schemas.microsoft.com/office/powerpoint/2010/main" val="652764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a:t>Handout goes with this</a:t>
                </a:r>
                <a:r>
                  <a:rPr lang="en-US" b="1" i="1" baseline="0" dirty="0"/>
                  <a:t> PowerPoint slide. ANSWER KEY BELOW.</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i="1" baseline="0" dirty="0"/>
              </a:p>
              <a:p>
                <a:r>
                  <a:rPr lang="en-US" b="1" dirty="0"/>
                  <a:t>Possible student responses: </a:t>
                </a:r>
                <a:r>
                  <a:rPr lang="en-US" dirty="0"/>
                  <a:t>	</a:t>
                </a:r>
              </a:p>
              <a:p>
                <a:pPr marL="228600" indent="-228600">
                  <a:buAutoNum type="arabicPeriod"/>
                </a:pPr>
                <a:r>
                  <a:rPr lang="en-US" dirty="0"/>
                  <a:t>∆y = -5 and ∆x = 2 therefore, ∆y = </a:t>
                </a:r>
                <a14:m>
                  <m:oMath xmlns:m="http://schemas.openxmlformats.org/officeDocument/2006/math">
                    <m:r>
                      <a:rPr lang="en-US" b="0" i="0" dirty="0" smtClean="0">
                        <a:latin typeface="Cambria Math" panose="02040503050406030204" pitchFamily="18" charset="0"/>
                      </a:rPr>
                      <m:t>−</m:t>
                    </m:r>
                    <m:f>
                      <m:fPr>
                        <m:ctrlPr>
                          <a:rPr lang="en-US" i="1" dirty="0" smtClean="0">
                            <a:latin typeface="Cambria Math" panose="02040503050406030204" pitchFamily="18" charset="0"/>
                          </a:rPr>
                        </m:ctrlPr>
                      </m:fPr>
                      <m:num>
                        <m:r>
                          <a:rPr lang="en-US" b="0" i="1" dirty="0" smtClean="0">
                            <a:latin typeface="Cambria Math" panose="02040503050406030204" pitchFamily="18" charset="0"/>
                          </a:rPr>
                          <m:t>5</m:t>
                        </m:r>
                      </m:num>
                      <m:den>
                        <m:r>
                          <a:rPr lang="en-US" b="0" i="1" dirty="0" smtClean="0">
                            <a:latin typeface="Cambria Math" panose="02040503050406030204" pitchFamily="18" charset="0"/>
                          </a:rPr>
                          <m:t>2</m:t>
                        </m:r>
                      </m:den>
                    </m:f>
                  </m:oMath>
                </a14:m>
                <a:r>
                  <a:rPr lang="en-US" dirty="0"/>
                  <a:t>• ∆x</a:t>
                </a:r>
              </a:p>
              <a:p>
                <a:pPr marL="228600" indent="-228600">
                  <a:buAutoNum type="arabicPeriod"/>
                </a:pPr>
                <a:endParaRPr lang="en-US" dirty="0"/>
              </a:p>
              <a:p>
                <a:r>
                  <a:rPr lang="en-US" b="1" dirty="0"/>
                  <a:t>Independent Practice: </a:t>
                </a:r>
                <a:r>
                  <a:rPr lang="en-US" b="0" dirty="0"/>
                  <a:t>The</a:t>
                </a:r>
                <a:r>
                  <a:rPr lang="en-US" b="0" baseline="0" dirty="0"/>
                  <a:t> teacher can print the slide and </a:t>
                </a:r>
                <a:r>
                  <a:rPr lang="en-US" dirty="0"/>
                  <a:t>have students draw a horizontal line (in one color) to represent the change </a:t>
                </a:r>
                <a:r>
                  <a:rPr lang="en-US" dirty="0" smtClean="0"/>
                  <a:t>in </a:t>
                </a:r>
                <a:r>
                  <a:rPr lang="en-US" i="1" dirty="0" smtClean="0"/>
                  <a:t>x</a:t>
                </a:r>
                <a:r>
                  <a:rPr lang="en-US" dirty="0" smtClean="0"/>
                  <a:t> and </a:t>
                </a:r>
                <a:r>
                  <a:rPr lang="en-US" dirty="0"/>
                  <a:t>a vertical line (in another color) to represent the change in </a:t>
                </a:r>
                <a:r>
                  <a:rPr lang="en-US" i="1" dirty="0"/>
                  <a:t>y</a:t>
                </a:r>
                <a:r>
                  <a:rPr lang="en-US" dirty="0"/>
                  <a:t>.  If students ask if it depends which point they begin with, allow them to explore this idea. Students should discover the constant rate of change is the same </a:t>
                </a:r>
                <a:r>
                  <a:rPr lang="en-US" dirty="0" smtClean="0"/>
                  <a:t>regardless of which point they</a:t>
                </a:r>
                <a:r>
                  <a:rPr lang="en-US" baseline="0" dirty="0" smtClean="0"/>
                  <a:t> change away from</a:t>
                </a:r>
                <a:r>
                  <a:rPr lang="en-US" dirty="0" smtClean="0"/>
                  <a:t>. </a:t>
                </a:r>
                <a:endParaRPr lang="en-US" dirty="0"/>
              </a:p>
              <a:p>
                <a:endParaRPr lang="en-US" dirty="0"/>
              </a:p>
            </p:txBody>
          </p:sp>
        </mc:Choice>
        <mc:Fallback xmlns="">
          <p:sp>
            <p:nvSpPr>
              <p:cNvPr id="3" name="Notes Placeholder 2"/>
              <p:cNvSpPr>
                <a:spLocks noGrp="1"/>
              </p:cNvSpPr>
              <p:nvPr>
                <p:ph type="body" idx="1"/>
              </p:nvPr>
            </p:nvSpPr>
            <p:spPr/>
            <p:txBody>
              <a:bodyPr/>
              <a:lstStyle/>
              <a:p>
                <a:r>
                  <a:rPr lang="en-US" dirty="0"/>
                  <a:t>Student responses: 	</a:t>
                </a:r>
              </a:p>
              <a:p>
                <a:pPr marL="228600" indent="-228600">
                  <a:buAutoNum type="arabicPeriod"/>
                </a:pPr>
                <a:r>
                  <a:rPr lang="en-US" dirty="0"/>
                  <a:t>∆y = -5 and ∆x = 2 therefore, ∆y = </a:t>
                </a:r>
                <a:r>
                  <a:rPr lang="en-US" b="0" i="0" dirty="0">
                    <a:latin typeface="Cambria Math" panose="02040503050406030204" pitchFamily="18" charset="0"/>
                  </a:rPr>
                  <a:t>−5/2</a:t>
                </a:r>
                <a:r>
                  <a:rPr lang="en-US" dirty="0"/>
                  <a:t>• ∆x</a:t>
                </a:r>
              </a:p>
              <a:p>
                <a:pPr marL="228600" indent="-228600">
                  <a:buAutoNum type="arabicPeriod"/>
                </a:pPr>
                <a:endParaRPr lang="en-US" dirty="0"/>
              </a:p>
              <a:p>
                <a:r>
                  <a:rPr lang="en-US" dirty="0"/>
                  <a:t>Teacher Notes: For student that are struggling have them draw a horizontal line to represent the change between x and a vertical line to represent the change in y. Some students may ask if it depends which point they begin with, allow them to explore to come up with the constant rate of change is the same either way. </a:t>
                </a:r>
              </a:p>
              <a:p>
                <a:endParaRPr lang="en-US" dirty="0"/>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20</a:t>
            </a:fld>
            <a:endParaRPr lang="en-US"/>
          </a:p>
        </p:txBody>
      </p:sp>
    </p:spTree>
    <p:extLst>
      <p:ext uri="{BB962C8B-B14F-4D97-AF65-F5344CB8AC3E}">
        <p14:creationId xmlns:p14="http://schemas.microsoft.com/office/powerpoint/2010/main" val="28100497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a:t>Handout goes with this</a:t>
                </a:r>
                <a:r>
                  <a:rPr lang="en-US" b="1" i="1" baseline="0" dirty="0"/>
                  <a:t> PowerPoint slide. ANSWER KEY BELOW.</a:t>
                </a:r>
              </a:p>
              <a:p>
                <a:endParaRPr lang="en-US" b="1" dirty="0"/>
              </a:p>
              <a:p>
                <a:r>
                  <a:rPr lang="en-US" b="1" dirty="0"/>
                  <a:t>Possible student responses: “</a:t>
                </a:r>
                <a:r>
                  <a:rPr lang="en-US" dirty="0"/>
                  <a:t>∆</a:t>
                </a:r>
                <a:r>
                  <a:rPr lang="en-US" i="1" dirty="0"/>
                  <a:t>y</a:t>
                </a:r>
                <a:r>
                  <a:rPr lang="en-US" dirty="0"/>
                  <a:t> = 2 and ∆</a:t>
                </a:r>
                <a:r>
                  <a:rPr lang="en-US" i="1" dirty="0"/>
                  <a:t>x</a:t>
                </a:r>
                <a:r>
                  <a:rPr lang="en-US" dirty="0"/>
                  <a:t> = 6 therefore, ∆</a:t>
                </a:r>
                <a:r>
                  <a:rPr lang="en-US" i="1" dirty="0"/>
                  <a:t>y</a:t>
                </a:r>
                <a:r>
                  <a:rPr lang="en-US" dirty="0"/>
                  <a:t> = </a:t>
                </a:r>
                <a14:m>
                  <m:oMath xmlns:m="http://schemas.openxmlformats.org/officeDocument/2006/math">
                    <m:f>
                      <m:fPr>
                        <m:ctrlPr>
                          <a:rPr lang="en-US" i="1" dirty="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3</m:t>
                        </m:r>
                      </m:den>
                    </m:f>
                  </m:oMath>
                </a14:m>
                <a:r>
                  <a:rPr lang="en-US" dirty="0"/>
                  <a:t>• ∆</a:t>
                </a:r>
                <a:r>
                  <a:rPr lang="en-US" i="1" dirty="0"/>
                  <a:t>x”</a:t>
                </a:r>
              </a:p>
              <a:p>
                <a:pPr marL="228600" indent="-228600">
                  <a:buAutoNum type="arabicPeriod"/>
                </a:pPr>
                <a:endParaRPr lang="en-US" dirty="0"/>
              </a:p>
              <a:p>
                <a:r>
                  <a:rPr lang="en-US" b="1" dirty="0"/>
                  <a:t>Independent</a:t>
                </a:r>
                <a:r>
                  <a:rPr lang="en-US" b="1" baseline="0" dirty="0"/>
                  <a:t> Practice</a:t>
                </a:r>
                <a:r>
                  <a:rPr lang="en-US" b="1" dirty="0"/>
                  <a:t>: </a:t>
                </a:r>
                <a:r>
                  <a:rPr lang="en-US" b="0" dirty="0" smtClean="0"/>
                  <a:t>The</a:t>
                </a:r>
                <a:r>
                  <a:rPr lang="en-US" b="0" baseline="0" dirty="0" smtClean="0"/>
                  <a:t> teacher can print the slide and </a:t>
                </a:r>
                <a:r>
                  <a:rPr lang="en-US" dirty="0" smtClean="0"/>
                  <a:t>have students draw a horizontal line (in one color) to represent the change in </a:t>
                </a:r>
                <a:r>
                  <a:rPr lang="en-US" i="1" dirty="0" smtClean="0"/>
                  <a:t>x</a:t>
                </a:r>
                <a:r>
                  <a:rPr lang="en-US" dirty="0" smtClean="0"/>
                  <a:t> and a vertical line (in another color) to represent the change in </a:t>
                </a:r>
                <a:r>
                  <a:rPr lang="en-US" i="1" dirty="0" smtClean="0"/>
                  <a:t>y</a:t>
                </a:r>
                <a:r>
                  <a:rPr lang="en-US" dirty="0" smtClean="0"/>
                  <a:t>.  If students ask if it depends which point they begin with, allow them to explore this idea. Students should discover the constant rate of change is the same regardless of which point they</a:t>
                </a:r>
                <a:r>
                  <a:rPr lang="en-US" baseline="0" dirty="0" smtClean="0"/>
                  <a:t> change away from</a:t>
                </a:r>
                <a:r>
                  <a:rPr lang="en-US" dirty="0" smtClean="0"/>
                  <a:t>. </a:t>
                </a:r>
              </a:p>
              <a:p>
                <a:endParaRPr lang="en-US" dirty="0"/>
              </a:p>
            </p:txBody>
          </p:sp>
        </mc:Choice>
        <mc:Fallback xmlns="">
          <p:sp>
            <p:nvSpPr>
              <p:cNvPr id="3" name="Notes Placeholder 2"/>
              <p:cNvSpPr>
                <a:spLocks noGrp="1"/>
              </p:cNvSpPr>
              <p:nvPr>
                <p:ph type="body" idx="1"/>
              </p:nvPr>
            </p:nvSpPr>
            <p:spPr/>
            <p:txBody>
              <a:bodyPr/>
              <a:lstStyle/>
              <a:p>
                <a:r>
                  <a:rPr lang="en-US" dirty="0"/>
                  <a:t>Student responses: 	</a:t>
                </a:r>
              </a:p>
              <a:p>
                <a:pPr marL="228600" indent="-228600">
                  <a:buAutoNum type="arabicPeriod"/>
                </a:pPr>
                <a:r>
                  <a:rPr lang="en-US" dirty="0"/>
                  <a:t>∆y = 2 and ∆x = 6 therefore, ∆y = </a:t>
                </a:r>
                <a:r>
                  <a:rPr lang="en-US" b="0" i="0" dirty="0">
                    <a:latin typeface="Cambria Math" panose="02040503050406030204" pitchFamily="18" charset="0"/>
                  </a:rPr>
                  <a:t>1/3</a:t>
                </a:r>
                <a:r>
                  <a:rPr lang="en-US" dirty="0"/>
                  <a:t>• ∆x</a:t>
                </a:r>
              </a:p>
              <a:p>
                <a:pPr marL="228600" indent="-228600">
                  <a:buAutoNum type="arabicPeriod"/>
                </a:pPr>
                <a:endParaRPr lang="en-US" dirty="0"/>
              </a:p>
              <a:p>
                <a:r>
                  <a:rPr lang="en-US" dirty="0"/>
                  <a:t>Teacher Notes: For student that are struggling have them draw a horizontal line to represent the change between x and a vertical line to represent the change in y. Some students may ask if it depends which point they begin with, allow them to explore to come up with the constant rate of change is the same either way. </a:t>
                </a:r>
              </a:p>
              <a:p>
                <a:endParaRPr lang="en-US" dirty="0"/>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21</a:t>
            </a:fld>
            <a:endParaRPr lang="en-US"/>
          </a:p>
        </p:txBody>
      </p:sp>
    </p:spTree>
    <p:extLst>
      <p:ext uri="{BB962C8B-B14F-4D97-AF65-F5344CB8AC3E}">
        <p14:creationId xmlns:p14="http://schemas.microsoft.com/office/powerpoint/2010/main" val="954251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a:t>
            </a:r>
          </a:p>
          <a:p>
            <a:pPr marL="228600" indent="-228600">
              <a:buAutoNum type="arabicPeriod"/>
            </a:pPr>
            <a:r>
              <a:rPr lang="en-US" baseline="0" dirty="0"/>
              <a:t>In one hour Jared travels 58 miles, in half an hour Jared travels 29 miles, in two hours he travels 116 miles. </a:t>
            </a:r>
          </a:p>
          <a:p>
            <a:pPr marL="228600" indent="-228600">
              <a:buAutoNum type="arabicPeriod"/>
            </a:pPr>
            <a:r>
              <a:rPr lang="en-US" baseline="0" dirty="0"/>
              <a:t>Possible responses may include ∆d and d for distance, ∆</a:t>
            </a:r>
            <a:r>
              <a:rPr lang="en-US" i="1" baseline="0" dirty="0"/>
              <a:t>t</a:t>
            </a:r>
            <a:r>
              <a:rPr lang="en-US" baseline="0" dirty="0"/>
              <a:t> and </a:t>
            </a:r>
            <a:r>
              <a:rPr lang="en-US" i="1" baseline="0" dirty="0"/>
              <a:t>t</a:t>
            </a:r>
            <a:r>
              <a:rPr lang="en-US" baseline="0" dirty="0"/>
              <a:t> for time.</a:t>
            </a:r>
          </a:p>
          <a:p>
            <a:pPr marL="228600" indent="-228600">
              <a:buAutoNum type="arabicPeriod"/>
            </a:pPr>
            <a:r>
              <a:rPr lang="en-US" baseline="0" dirty="0"/>
              <a:t>∆</a:t>
            </a:r>
            <a:r>
              <a:rPr lang="en-US" i="1" baseline="0" dirty="0"/>
              <a:t>t</a:t>
            </a:r>
            <a:r>
              <a:rPr lang="en-US" baseline="0" dirty="0"/>
              <a:t> = 2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a:t>∆</a:t>
            </a:r>
            <a:r>
              <a:rPr lang="en-US" i="1" baseline="0" dirty="0"/>
              <a:t>d</a:t>
            </a:r>
            <a:r>
              <a:rPr lang="en-US" baseline="0" dirty="0"/>
              <a:t> = 58(2) therefore ∆</a:t>
            </a:r>
            <a:r>
              <a:rPr lang="en-US" i="1" baseline="0" dirty="0"/>
              <a:t>d</a:t>
            </a:r>
            <a:r>
              <a:rPr lang="en-US" baseline="0" dirty="0"/>
              <a:t> = 116</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a:t>A.  ∆</a:t>
            </a:r>
            <a:r>
              <a:rPr lang="en-US" i="1" baseline="0" dirty="0"/>
              <a:t>t</a:t>
            </a:r>
            <a:r>
              <a:rPr lang="en-US" baseline="0" dirty="0"/>
              <a:t> = 2.4;  ∆</a:t>
            </a:r>
            <a:r>
              <a:rPr lang="en-US" i="1" baseline="0" dirty="0"/>
              <a:t>d</a:t>
            </a:r>
            <a:r>
              <a:rPr lang="en-US" baseline="0" dirty="0"/>
              <a:t> = 58(2.4), therefore  ∆</a:t>
            </a:r>
            <a:r>
              <a:rPr lang="en-US" i="1" baseline="0" dirty="0"/>
              <a:t>d</a:t>
            </a:r>
            <a:r>
              <a:rPr lang="en-US" baseline="0" dirty="0"/>
              <a:t> = 139.2</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      B.   ∆</a:t>
            </a:r>
            <a:r>
              <a:rPr lang="en-US" i="1" baseline="0" dirty="0"/>
              <a:t>t</a:t>
            </a:r>
            <a:r>
              <a:rPr lang="en-US" baseline="0" dirty="0"/>
              <a:t> = 0.4; ∆</a:t>
            </a:r>
            <a:r>
              <a:rPr lang="en-US" i="1" baseline="0" dirty="0"/>
              <a:t>d</a:t>
            </a:r>
            <a:r>
              <a:rPr lang="en-US" baseline="0" dirty="0"/>
              <a:t> = 58(0.4), therefore  ∆</a:t>
            </a:r>
            <a:r>
              <a:rPr lang="en-US" i="1" baseline="0" dirty="0"/>
              <a:t>d</a:t>
            </a:r>
            <a:r>
              <a:rPr lang="en-US" baseline="0" dirty="0"/>
              <a:t> = 23.2</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      C.   ∆</a:t>
            </a:r>
            <a:r>
              <a:rPr lang="en-US" i="1" baseline="0" dirty="0"/>
              <a:t>t</a:t>
            </a:r>
            <a:r>
              <a:rPr lang="en-US" baseline="0" dirty="0"/>
              <a:t> = x; ∆</a:t>
            </a:r>
            <a:r>
              <a:rPr lang="en-US" i="1" baseline="0" dirty="0"/>
              <a:t>d</a:t>
            </a:r>
            <a:r>
              <a:rPr lang="en-US" baseline="0" dirty="0"/>
              <a:t> = 58(</a:t>
            </a:r>
            <a:r>
              <a:rPr lang="en-US" i="1" baseline="0" dirty="0"/>
              <a:t>x</a:t>
            </a:r>
            <a:r>
              <a:rPr lang="en-US" baseline="0" dirty="0"/>
              <a:t>), therefore  ∆</a:t>
            </a:r>
            <a:r>
              <a:rPr lang="en-US" i="1" baseline="0" dirty="0"/>
              <a:t>d</a:t>
            </a:r>
            <a:r>
              <a:rPr lang="en-US" baseline="0" dirty="0"/>
              <a:t> = 58</a:t>
            </a:r>
            <a:r>
              <a:rPr lang="en-US" i="1" baseline="0" dirty="0"/>
              <a:t>x</a:t>
            </a:r>
          </a:p>
          <a:p>
            <a:pPr marL="228600" marR="0" indent="-228600" algn="l" defTabSz="914400" rtl="0" eaLnBrk="1" fontAlgn="auto" latinLnBrk="0" hangingPunct="1">
              <a:lnSpc>
                <a:spcPct val="100000"/>
              </a:lnSpc>
              <a:spcBef>
                <a:spcPts val="0"/>
              </a:spcBef>
              <a:spcAft>
                <a:spcPts val="0"/>
              </a:spcAft>
              <a:buClrTx/>
              <a:buSzTx/>
              <a:buFontTx/>
              <a:buAutoNum type="arabicPeriod" startAt="6"/>
              <a:tabLst/>
              <a:defRPr/>
            </a:pPr>
            <a:r>
              <a:rPr lang="en-US" baseline="0" dirty="0"/>
              <a:t>∆</a:t>
            </a:r>
            <a:r>
              <a:rPr lang="en-US" i="1" baseline="0" dirty="0"/>
              <a:t>d</a:t>
            </a:r>
            <a:r>
              <a:rPr lang="en-US" baseline="0" dirty="0"/>
              <a:t> = 58(∆</a:t>
            </a:r>
            <a:r>
              <a:rPr lang="en-US" i="1" baseline="0" dirty="0"/>
              <a:t>t)</a:t>
            </a:r>
          </a:p>
          <a:p>
            <a:pPr marL="228600" marR="0" indent="-228600" algn="l" defTabSz="914400" rtl="0" eaLnBrk="1" fontAlgn="auto" latinLnBrk="0" hangingPunct="1">
              <a:lnSpc>
                <a:spcPct val="100000"/>
              </a:lnSpc>
              <a:spcBef>
                <a:spcPts val="0"/>
              </a:spcBef>
              <a:spcAft>
                <a:spcPts val="0"/>
              </a:spcAft>
              <a:buClrTx/>
              <a:buSzTx/>
              <a:buFontTx/>
              <a:buAutoNum type="arabicPeriod" startAt="6"/>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 notes: </a:t>
            </a:r>
            <a:r>
              <a:rPr lang="en-US" baseline="0" dirty="0"/>
              <a:t>Now that students can make sense of the constant rate of change, context will help students reason through applying the changes given the rate of change.  Require students to use the structure of change notation representing the situations using both expressions and equations.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a:p>
          <a:p>
            <a:pPr marL="228600" indent="-228600">
              <a:buAutoNum type="arabicPeriod"/>
            </a:pPr>
            <a:endParaRPr lang="en-US" baseline="0"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22</a:t>
            </a:fld>
            <a:endParaRPr lang="en-US"/>
          </a:p>
        </p:txBody>
      </p:sp>
    </p:spTree>
    <p:extLst>
      <p:ext uri="{BB962C8B-B14F-4D97-AF65-F5344CB8AC3E}">
        <p14:creationId xmlns:p14="http://schemas.microsoft.com/office/powerpoint/2010/main" val="2430291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 </a:t>
            </a:r>
          </a:p>
          <a:p>
            <a:r>
              <a:rPr lang="en-US" baseline="0" dirty="0"/>
              <a:t>a.  ∆w= 2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b.  ∆c = 7.99(2) therefore ∆c = 15.98</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    A.  ∆w = 1.7;  ∆c = 7.99 (1.7), therefore  ∆c = 13.58</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      B.   ∆w = 0.45; ∆c = 7.99(0.45), therefore  ∆c = 3.60</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      C.   ∆w = -1.2; ∆c = 7.99(-1.2), therefore  ∆c = -9.59</a:t>
            </a:r>
          </a:p>
          <a:p>
            <a:pPr marL="228600" marR="0" indent="-228600" algn="l" defTabSz="914400" rtl="0" eaLnBrk="1" fontAlgn="auto" latinLnBrk="0" hangingPunct="1">
              <a:lnSpc>
                <a:spcPct val="100000"/>
              </a:lnSpc>
              <a:spcBef>
                <a:spcPts val="0"/>
              </a:spcBef>
              <a:spcAft>
                <a:spcPts val="0"/>
              </a:spcAft>
              <a:buClrTx/>
              <a:buSzTx/>
              <a:buFontTx/>
              <a:buAutoNum type="alphaLcPeriod" startAt="4"/>
              <a:tabLst/>
              <a:defRPr/>
            </a:pPr>
            <a:r>
              <a:rPr lang="en-US" baseline="0" dirty="0"/>
              <a:t>∆c = 7.99∆w</a:t>
            </a:r>
          </a:p>
          <a:p>
            <a:pPr marL="228600" marR="0" indent="-228600" algn="l" defTabSz="914400" rtl="0" eaLnBrk="1" fontAlgn="auto" latinLnBrk="0" hangingPunct="1">
              <a:lnSpc>
                <a:spcPct val="100000"/>
              </a:lnSpc>
              <a:spcBef>
                <a:spcPts val="0"/>
              </a:spcBef>
              <a:spcAft>
                <a:spcPts val="0"/>
              </a:spcAft>
              <a:buClrTx/>
              <a:buSzTx/>
              <a:buFontTx/>
              <a:buAutoNum type="alphaLcPeriod" startAt="4"/>
              <a:tabLst/>
              <a:defRPr/>
            </a:pPr>
            <a:r>
              <a:rPr lang="en-US" baseline="0" dirty="0"/>
              <a:t>13 = 7.99(∆w) therefore you can add 1.627 </a:t>
            </a:r>
            <a:r>
              <a:rPr lang="en-US" baseline="0" dirty="0" err="1"/>
              <a:t>lbs</a:t>
            </a:r>
            <a:r>
              <a:rPr lang="en-US" baseline="0" dirty="0"/>
              <a:t> of gummy bears to your bag</a:t>
            </a:r>
          </a:p>
          <a:p>
            <a:pPr marL="228600" marR="0" indent="-228600" algn="l" defTabSz="914400" rtl="0" eaLnBrk="1" fontAlgn="auto" latinLnBrk="0" hangingPunct="1">
              <a:lnSpc>
                <a:spcPct val="100000"/>
              </a:lnSpc>
              <a:spcBef>
                <a:spcPts val="0"/>
              </a:spcBef>
              <a:spcAft>
                <a:spcPts val="0"/>
              </a:spcAft>
              <a:buClrTx/>
              <a:buSzTx/>
              <a:buFontTx/>
              <a:buAutoNum type="alphaLcPeriod" startAt="4"/>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 notes: </a:t>
            </a:r>
            <a:r>
              <a:rPr lang="en-US" baseline="0" dirty="0"/>
              <a:t>Now that students can make sense of the constant rate of change, context will help students reason through applying the changes given the rate of change. Students should recognize that when gummy bears are removed the cost will be decreasing. </a:t>
            </a:r>
          </a:p>
          <a:p>
            <a:pPr marL="228600" marR="0" indent="-228600" algn="l" defTabSz="914400" rtl="0" eaLnBrk="1" fontAlgn="auto" latinLnBrk="0" hangingPunct="1">
              <a:lnSpc>
                <a:spcPct val="100000"/>
              </a:lnSpc>
              <a:spcBef>
                <a:spcPts val="0"/>
              </a:spcBef>
              <a:spcAft>
                <a:spcPts val="0"/>
              </a:spcAft>
              <a:buClrTx/>
              <a:buSzTx/>
              <a:buFontTx/>
              <a:buAutoNum type="alphaLcPeriod" startAt="4"/>
              <a:tabLst/>
              <a:defRPr/>
            </a:pPr>
            <a:endParaRPr lang="en-US" baseline="0" dirty="0"/>
          </a:p>
          <a:p>
            <a:endParaRPr lang="en-US" b="1" dirty="0"/>
          </a:p>
        </p:txBody>
      </p:sp>
      <p:sp>
        <p:nvSpPr>
          <p:cNvPr id="4" name="Slide Number Placeholder 3"/>
          <p:cNvSpPr>
            <a:spLocks noGrp="1"/>
          </p:cNvSpPr>
          <p:nvPr>
            <p:ph type="sldNum" sz="quarter" idx="10"/>
          </p:nvPr>
        </p:nvSpPr>
        <p:spPr/>
        <p:txBody>
          <a:bodyPr/>
          <a:lstStyle/>
          <a:p>
            <a:fld id="{883A906C-BDCD-4DD0-AD6E-6A37CB52800E}" type="slidenum">
              <a:rPr lang="en-US" smtClean="0"/>
              <a:t>23</a:t>
            </a:fld>
            <a:endParaRPr lang="en-US"/>
          </a:p>
        </p:txBody>
      </p:sp>
    </p:spTree>
    <p:extLst>
      <p:ext uri="{BB962C8B-B14F-4D97-AF65-F5344CB8AC3E}">
        <p14:creationId xmlns:p14="http://schemas.microsoft.com/office/powerpoint/2010/main" val="12065153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29640" y="3311872"/>
            <a:ext cx="7437120" cy="3298290"/>
          </a:xfrm>
        </p:spPr>
        <p:txBody>
          <a:bodyPr/>
          <a:lstStyle/>
          <a:p>
            <a:r>
              <a:rPr lang="en-US" sz="1100" b="1" dirty="0"/>
              <a:t>Possible student responses: </a:t>
            </a:r>
            <a:r>
              <a:rPr lang="en-US" sz="1100" dirty="0">
                <a:cs typeface="Calibri" panose="020F0502020204030204" pitchFamily="34" charset="0"/>
              </a:rPr>
              <a:t>If we start off at x = 5 and let x change to be x =12.</a:t>
            </a:r>
            <a:endParaRPr lang="en-US" sz="1100" baseline="0" dirty="0"/>
          </a:p>
          <a:p>
            <a:pPr marL="228600" indent="-228600">
              <a:buAutoNum type="arabicPeriod"/>
            </a:pPr>
            <a:r>
              <a:rPr lang="en-US" sz="1100" baseline="0" dirty="0"/>
              <a:t>∆x = 12 – 5 therefore, the ∆x = 7</a:t>
            </a:r>
          </a:p>
          <a:p>
            <a:pPr marL="228600" indent="-228600">
              <a:buAutoNum type="arabicPeriod"/>
            </a:pPr>
            <a:r>
              <a:rPr lang="en-US" sz="1100" baseline="0" dirty="0"/>
              <a:t>∆y = therefore, the ∆y = 3(7) , which means ∆y = 21</a:t>
            </a:r>
          </a:p>
          <a:p>
            <a:pPr marL="228600" indent="-228600">
              <a:buAutoNum type="arabicPeriod"/>
            </a:pPr>
            <a:r>
              <a:rPr lang="en-US" sz="1100" baseline="0" dirty="0"/>
              <a:t>(y – (-2)) = 3(12 – 5) </a:t>
            </a:r>
          </a:p>
          <a:p>
            <a:pPr marL="0" indent="0">
              <a:buNone/>
            </a:pPr>
            <a:r>
              <a:rPr lang="en-US" sz="1100" baseline="0" dirty="0"/>
              <a:t>       y + 2 = 3(12 – 5) </a:t>
            </a:r>
          </a:p>
          <a:p>
            <a:pPr marL="0" indent="0">
              <a:buNone/>
            </a:pPr>
            <a:r>
              <a:rPr lang="en-US" sz="1100" baseline="0" dirty="0"/>
              <a:t>       y + 2 = 21</a:t>
            </a:r>
          </a:p>
          <a:p>
            <a:pPr marL="0" indent="0">
              <a:buNone/>
            </a:pPr>
            <a:r>
              <a:rPr lang="en-US" sz="1100" baseline="0" dirty="0"/>
              <a:t>       y = 19</a:t>
            </a:r>
          </a:p>
          <a:p>
            <a:pPr marL="0" indent="0">
              <a:buNone/>
            </a:pPr>
            <a:endParaRPr lang="en-US" sz="1100" baseline="0"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sz="1100" dirty="0">
                <a:cs typeface="Calibri" panose="020F0502020204030204" pitchFamily="34" charset="0"/>
              </a:rPr>
              <a:t>If we start off at x = 7 and let x change to be x =-3. </a:t>
            </a:r>
          </a:p>
          <a:p>
            <a:pPr marL="228600" indent="-228600">
              <a:buAutoNum type="arabicPeriod"/>
            </a:pPr>
            <a:r>
              <a:rPr lang="en-US" sz="1100" baseline="0" dirty="0"/>
              <a:t>∆x = -3 – 7 therefore, the ∆x = -10</a:t>
            </a:r>
          </a:p>
          <a:p>
            <a:pPr marL="228600" indent="-228600">
              <a:buAutoNum type="arabicPeriod"/>
            </a:pPr>
            <a:r>
              <a:rPr lang="en-US" sz="1100" baseline="0" dirty="0"/>
              <a:t>∆y = therefore, the ∆y = 3(-10) , which means ∆y = -30</a:t>
            </a:r>
          </a:p>
          <a:p>
            <a:pPr marL="228600" indent="-228600">
              <a:buAutoNum type="arabicPeriod"/>
            </a:pPr>
            <a:r>
              <a:rPr lang="en-US" sz="1100" baseline="0" dirty="0"/>
              <a:t>(y – 8) = 3(-3 – 7 ) </a:t>
            </a:r>
          </a:p>
          <a:p>
            <a:pPr marL="0" indent="0">
              <a:buNone/>
            </a:pPr>
            <a:r>
              <a:rPr lang="en-US" sz="1100" baseline="0" dirty="0"/>
              <a:t>       y – 8 = 3(-10) </a:t>
            </a:r>
          </a:p>
          <a:p>
            <a:pPr marL="0" indent="0">
              <a:buNone/>
            </a:pPr>
            <a:r>
              <a:rPr lang="en-US" sz="1100" baseline="0" dirty="0"/>
              <a:t>       y – 8 = -30</a:t>
            </a:r>
          </a:p>
          <a:p>
            <a:pPr marL="0" indent="0">
              <a:buNone/>
            </a:pPr>
            <a:r>
              <a:rPr lang="en-US" sz="1100" baseline="0" dirty="0"/>
              <a:t>       y = -22</a:t>
            </a:r>
          </a:p>
          <a:p>
            <a:pPr marL="0" indent="0">
              <a:buNone/>
            </a:pPr>
            <a:endParaRPr lang="en-US" sz="1100" baseline="0" dirty="0"/>
          </a:p>
          <a:p>
            <a:pPr marL="0" indent="0">
              <a:buNone/>
            </a:pPr>
            <a:r>
              <a:rPr lang="en-US" sz="1100" b="1" baseline="0" dirty="0"/>
              <a:t>Teacher Notes: </a:t>
            </a:r>
            <a:r>
              <a:rPr lang="en-US" sz="1100" baseline="0" dirty="0"/>
              <a:t>Students may struggle without the graph, encourage students to justify their responses graphically. Also, the structure of the expressions is imperative. If students are able to come up with responses, continue to have students write each piece as an expression or equation.  Students need to be able to represent ∆x and ∆y as expressions like in question 1. In questions 2 and 3, students are using the vocabulary equation because they are  solving for an unknown quantity.  Refer to the front matter for more specifics between the application of vocabulary between equation and expression. </a:t>
            </a:r>
            <a:endParaRPr lang="en-US" sz="1100" dirty="0"/>
          </a:p>
        </p:txBody>
      </p:sp>
      <p:sp>
        <p:nvSpPr>
          <p:cNvPr id="4" name="Slide Number Placeholder 3"/>
          <p:cNvSpPr>
            <a:spLocks noGrp="1"/>
          </p:cNvSpPr>
          <p:nvPr>
            <p:ph type="sldNum" sz="quarter" idx="10"/>
          </p:nvPr>
        </p:nvSpPr>
        <p:spPr/>
        <p:txBody>
          <a:bodyPr/>
          <a:lstStyle/>
          <a:p>
            <a:fld id="{883A906C-BDCD-4DD0-AD6E-6A37CB52800E}" type="slidenum">
              <a:rPr lang="en-US" smtClean="0"/>
              <a:t>24</a:t>
            </a:fld>
            <a:endParaRPr lang="en-US"/>
          </a:p>
        </p:txBody>
      </p:sp>
    </p:spTree>
    <p:extLst>
      <p:ext uri="{BB962C8B-B14F-4D97-AF65-F5344CB8AC3E}">
        <p14:creationId xmlns:p14="http://schemas.microsoft.com/office/powerpoint/2010/main" val="3290310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100" b="1" dirty="0"/>
                  <a:t>Possible student responses:  </a:t>
                </a:r>
              </a:p>
              <a:p>
                <a:pPr marL="228600" indent="-228600">
                  <a:buAutoNum type="arabicPeriod"/>
                </a:pPr>
                <a:r>
                  <a:rPr lang="en-US" sz="1100" baseline="0" dirty="0"/>
                  <a:t>The change in value of </a:t>
                </a:r>
                <a:r>
                  <a:rPr lang="en-US" sz="1100" i="1" baseline="0" dirty="0"/>
                  <a:t>y</a:t>
                </a:r>
                <a:r>
                  <a:rPr lang="en-US" sz="1100" baseline="0" dirty="0"/>
                  <a:t> is consistently -3 times </a:t>
                </a:r>
                <a:r>
                  <a:rPr lang="en-US" sz="1100" baseline="0" dirty="0" smtClean="0"/>
                  <a:t>the </a:t>
                </a:r>
                <a:r>
                  <a:rPr lang="en-US" sz="1100" baseline="0" dirty="0"/>
                  <a:t>change in the value of </a:t>
                </a:r>
                <a:r>
                  <a:rPr lang="en-US" sz="1100" i="1" baseline="0" dirty="0"/>
                  <a:t>x</a:t>
                </a:r>
                <a:r>
                  <a:rPr lang="en-US" sz="1100" baseline="0" dirty="0"/>
                  <a:t>. </a:t>
                </a:r>
              </a:p>
              <a:p>
                <a:pPr marL="228600" indent="-228600">
                  <a:buAutoNum type="arabicPeriod"/>
                </a:pPr>
                <a:r>
                  <a:rPr lang="en-US" sz="1100" baseline="0" dirty="0"/>
                  <a:t>∆x = 9 – 1 = 8, therefore ∆y = -3(8) = -24</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100" baseline="0" dirty="0"/>
                  <a:t>∆x = -2 – 4 =-6, therefore ∆y = -3(-6) = 18</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100" baseline="0" dirty="0"/>
                  <a:t>∆y = 8 – 10 =-2, therefore ∆x=- </a:t>
                </a:r>
                <a14:m>
                  <m:oMath xmlns:m="http://schemas.openxmlformats.org/officeDocument/2006/math">
                    <m:f>
                      <m:fPr>
                        <m:ctrlPr>
                          <a:rPr lang="en-US" sz="1100" i="1" baseline="0" dirty="0" smtClean="0">
                            <a:latin typeface="Cambria Math" panose="02040503050406030204" pitchFamily="18" charset="0"/>
                          </a:rPr>
                        </m:ctrlPr>
                      </m:fPr>
                      <m:num>
                        <m:r>
                          <a:rPr lang="en-US" sz="1100" b="0" i="1" baseline="0" dirty="0" smtClean="0">
                            <a:latin typeface="Cambria Math" panose="02040503050406030204" pitchFamily="18" charset="0"/>
                          </a:rPr>
                          <m:t>1</m:t>
                        </m:r>
                      </m:num>
                      <m:den>
                        <m:r>
                          <a:rPr lang="en-US" sz="1100" b="0" i="1" baseline="0" dirty="0" smtClean="0">
                            <a:latin typeface="Cambria Math" panose="02040503050406030204" pitchFamily="18" charset="0"/>
                          </a:rPr>
                          <m:t>3</m:t>
                        </m:r>
                      </m:den>
                    </m:f>
                  </m:oMath>
                </a14:m>
                <a:r>
                  <a:rPr lang="en-US" sz="1100" baseline="0" dirty="0"/>
                  <a:t> (-2) = </a:t>
                </a:r>
                <a14:m>
                  <m:oMath xmlns:m="http://schemas.openxmlformats.org/officeDocument/2006/math">
                    <m:f>
                      <m:fPr>
                        <m:ctrlPr>
                          <a:rPr lang="en-US" sz="1100" i="1" baseline="0" dirty="0" smtClean="0">
                            <a:latin typeface="Cambria Math" panose="02040503050406030204" pitchFamily="18" charset="0"/>
                          </a:rPr>
                        </m:ctrlPr>
                      </m:fPr>
                      <m:num>
                        <m:r>
                          <a:rPr lang="en-US" sz="1100" b="0" i="1" baseline="0" dirty="0" smtClean="0">
                            <a:latin typeface="Cambria Math" panose="02040503050406030204" pitchFamily="18" charset="0"/>
                          </a:rPr>
                          <m:t>2</m:t>
                        </m:r>
                      </m:num>
                      <m:den>
                        <m:r>
                          <a:rPr lang="en-US" sz="1100" b="0" i="1" baseline="0" dirty="0" smtClean="0">
                            <a:latin typeface="Cambria Math" panose="02040503050406030204" pitchFamily="18" charset="0"/>
                          </a:rPr>
                          <m:t>3</m:t>
                        </m:r>
                      </m:den>
                    </m:f>
                  </m:oMath>
                </a14:m>
                <a:endParaRPr lang="en-US" sz="1100" baseline="0" dirty="0"/>
              </a:p>
              <a:p>
                <a:pPr marL="0" indent="0">
                  <a:buNone/>
                </a:pPr>
                <a:endParaRPr lang="en-US" sz="1100" dirty="0"/>
              </a:p>
              <a:p>
                <a:pPr marL="0" indent="0">
                  <a:buNone/>
                </a:pPr>
                <a:r>
                  <a:rPr lang="en-US" sz="1100" b="1" dirty="0"/>
                  <a:t>Teacher Notes: </a:t>
                </a:r>
                <a:r>
                  <a:rPr lang="en-US" sz="1100" dirty="0"/>
                  <a:t>The</a:t>
                </a:r>
                <a:r>
                  <a:rPr lang="en-US" sz="1100" baseline="0" dirty="0"/>
                  <a:t> goal is for teachers to make sure students can apply the changes given one change in a quantity and the rate of change (also known as</a:t>
                </a:r>
                <a:r>
                  <a:rPr lang="en-US" sz="1100" dirty="0"/>
                  <a:t> </a:t>
                </a:r>
                <a:r>
                  <a:rPr lang="en-US" sz="1100" baseline="0" dirty="0"/>
                  <a:t>slope.) The teacher now may need t</a:t>
                </a:r>
                <a:r>
                  <a:rPr lang="en-US" sz="1100" dirty="0"/>
                  <a:t>o discuss that rate of change and slope are synonyms</a:t>
                </a:r>
                <a:r>
                  <a:rPr lang="en-US" sz="1100" baseline="0" dirty="0"/>
                  <a:t>. On question 4, students need to be able to reason using the relationship between changes even though the given information is change in y versus change in x.  Students may need additional prompting to understand they are using the same function. </a:t>
                </a:r>
              </a:p>
              <a:p>
                <a:pPr marL="0" indent="0">
                  <a:buNone/>
                </a:pPr>
                <a:endParaRPr lang="en-US" sz="1100" dirty="0"/>
              </a:p>
              <a:p>
                <a:pPr marL="0" indent="0">
                  <a:buNone/>
                </a:pPr>
                <a:r>
                  <a:rPr lang="en-US" sz="1100" b="1" dirty="0"/>
                  <a:t>Misconceptions: </a:t>
                </a:r>
                <a:r>
                  <a:rPr lang="en-US" sz="1100" dirty="0"/>
                  <a:t>Struggling students may have a hard time identifying the change just by the phrases. One way to help them see whether the change is increasing or decreasing is using a number line. The language to and from is important for them to consider when identifying changes. </a:t>
                </a:r>
              </a:p>
            </p:txBody>
          </p:sp>
        </mc:Choice>
        <mc:Fallback xmlns="">
          <p:sp>
            <p:nvSpPr>
              <p:cNvPr id="3" name="Notes Placeholder 2"/>
              <p:cNvSpPr>
                <a:spLocks noGrp="1"/>
              </p:cNvSpPr>
              <p:nvPr>
                <p:ph type="body" idx="1"/>
              </p:nvPr>
            </p:nvSpPr>
            <p:spPr/>
            <p:txBody>
              <a:bodyPr/>
              <a:lstStyle/>
              <a:p>
                <a:r>
                  <a:rPr lang="en-US" sz="1100" dirty="0"/>
                  <a:t>Student</a:t>
                </a:r>
                <a:r>
                  <a:rPr lang="en-US" sz="1100" baseline="0" dirty="0"/>
                  <a:t> responses: </a:t>
                </a:r>
              </a:p>
              <a:p>
                <a:pPr marL="228600" indent="-228600">
                  <a:buAutoNum type="arabicPeriod"/>
                </a:pPr>
                <a:r>
                  <a:rPr lang="en-US" sz="1100" baseline="0" dirty="0"/>
                  <a:t>The change in value of y is consistently -3 times as large as the change in the value of x. </a:t>
                </a:r>
              </a:p>
              <a:p>
                <a:pPr marL="228600" indent="-228600">
                  <a:buAutoNum type="arabicPeriod"/>
                </a:pPr>
                <a:r>
                  <a:rPr lang="en-US" sz="1100" baseline="0" dirty="0"/>
                  <a:t>∆x = 9 – 1 = 8, therefore ∆y = -3(8) = -24</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100" baseline="0" dirty="0"/>
                  <a:t>∆x = -2 – 4 =-6, therefore ∆y = -3(-6) = 18</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100" baseline="0" dirty="0"/>
                  <a:t>∆y = 8 – 10 =-2, therefore ∆x=- </a:t>
                </a:r>
                <a:r>
                  <a:rPr lang="en-US" sz="1100" b="0" i="0" baseline="0" dirty="0">
                    <a:latin typeface="Cambria Math" panose="02040503050406030204" pitchFamily="18" charset="0"/>
                  </a:rPr>
                  <a:t>1/3</a:t>
                </a:r>
                <a:r>
                  <a:rPr lang="en-US" sz="1100" baseline="0" dirty="0"/>
                  <a:t> (-2) = </a:t>
                </a:r>
                <a:r>
                  <a:rPr lang="en-US" sz="1100" b="0" i="0" baseline="0" dirty="0">
                    <a:latin typeface="Cambria Math" panose="02040503050406030204" pitchFamily="18" charset="0"/>
                  </a:rPr>
                  <a:t>2/3</a:t>
                </a:r>
                <a:endParaRPr lang="en-US" sz="1100" baseline="0" dirty="0"/>
              </a:p>
              <a:p>
                <a:pPr marL="0" indent="0">
                  <a:buNone/>
                </a:pPr>
                <a:endParaRPr lang="en-US" sz="1100" dirty="0"/>
              </a:p>
              <a:p>
                <a:pPr marL="0" indent="0">
                  <a:buNone/>
                </a:pPr>
                <a:r>
                  <a:rPr lang="en-US" sz="1100" dirty="0"/>
                  <a:t>Teacher Notes: The</a:t>
                </a:r>
                <a:r>
                  <a:rPr lang="en-US" sz="1100" baseline="0" dirty="0"/>
                  <a:t> overall goal is to make sure students can apply the changes given one change in a quantity and the rate of change (also known as</a:t>
                </a:r>
                <a:r>
                  <a:rPr lang="en-US" sz="1100" dirty="0"/>
                  <a:t> </a:t>
                </a:r>
                <a:r>
                  <a:rPr lang="en-US" sz="1100" baseline="0" dirty="0"/>
                  <a:t>slope, this may be a</a:t>
                </a:r>
                <a:r>
                  <a:rPr lang="en-US" sz="1100" dirty="0"/>
                  <a:t> good time to discuss that rate of change and slope are synonyms</a:t>
                </a:r>
                <a:r>
                  <a:rPr lang="en-US" sz="1100" baseline="0" dirty="0"/>
                  <a:t>). In #4 we want students to be able to reason through using the relationship between changes even though the given information is change in y versus change in x. Through reasoning we want students to be flexible with the relationship between the two changes in quantities.</a:t>
                </a:r>
              </a:p>
              <a:p>
                <a:pPr marL="0" indent="0">
                  <a:buNone/>
                </a:pPr>
                <a:endParaRPr lang="en-US" sz="1100" dirty="0"/>
              </a:p>
              <a:p>
                <a:pPr marL="0" indent="0">
                  <a:buNone/>
                </a:pPr>
                <a:r>
                  <a:rPr lang="en-US" sz="1100" dirty="0"/>
                  <a:t>Misconceptions: Struggling students may have a hard time identifying the change just be the phrases. One way to help them see whether the change is increasing or decreasing is using a number line. The language to and from is important for them to consider when identifying changes. </a:t>
                </a:r>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25</a:t>
            </a:fld>
            <a:endParaRPr lang="en-US"/>
          </a:p>
        </p:txBody>
      </p:sp>
    </p:spTree>
    <p:extLst>
      <p:ext uri="{BB962C8B-B14F-4D97-AF65-F5344CB8AC3E}">
        <p14:creationId xmlns:p14="http://schemas.microsoft.com/office/powerpoint/2010/main" val="15577315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3A906C-BDCD-4DD0-AD6E-6A37CB52800E}" type="slidenum">
              <a:rPr lang="en-US" smtClean="0"/>
              <a:t>26</a:t>
            </a:fld>
            <a:endParaRPr lang="en-US"/>
          </a:p>
        </p:txBody>
      </p:sp>
    </p:spTree>
    <p:extLst>
      <p:ext uri="{BB962C8B-B14F-4D97-AF65-F5344CB8AC3E}">
        <p14:creationId xmlns:p14="http://schemas.microsoft.com/office/powerpoint/2010/main" val="2412873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1" dirty="0"/>
                  <a:t>Student responses:  “</a:t>
                </a:r>
                <a:r>
                  <a:rPr lang="en-US" dirty="0"/>
                  <a:t>∆y = </a:t>
                </a:r>
                <a:r>
                  <a:rPr lang="en-US" dirty="0" smtClean="0"/>
                  <a:t>3 </a:t>
                </a:r>
                <a:r>
                  <a:rPr lang="en-US" dirty="0"/>
                  <a:t>given ∆x = 4 </a:t>
                </a:r>
                <a:r>
                  <a:rPr lang="en-US" dirty="0" smtClean="0"/>
                  <a:t>because </a:t>
                </a:r>
                <a:r>
                  <a:rPr lang="en-US" dirty="0"/>
                  <a:t>∆y = </a:t>
                </a:r>
                <a14:m>
                  <m:oMath xmlns:m="http://schemas.openxmlformats.org/officeDocument/2006/math">
                    <m:r>
                      <a:rPr lang="en-US" i="1" dirty="0">
                        <a:latin typeface="Cambria Math" panose="02040503050406030204" pitchFamily="18" charset="0"/>
                      </a:rPr>
                      <m:t>0.75</m:t>
                    </m:r>
                  </m:oMath>
                </a14:m>
                <a:r>
                  <a:rPr lang="en-US" dirty="0"/>
                  <a:t>• 4”</a:t>
                </a:r>
              </a:p>
              <a:p>
                <a:r>
                  <a:rPr lang="en-US" dirty="0"/>
                  <a:t>Using this information, now students will find the ordered pair using the original point and the changes. (2 + 4, 2.5 + 3) would give a new point of (6, 5.5)</a:t>
                </a:r>
              </a:p>
              <a:p>
                <a:endParaRPr lang="en-US" dirty="0"/>
              </a:p>
              <a:p>
                <a:r>
                  <a:rPr lang="en-US" b="1" dirty="0"/>
                  <a:t>Teacher Notes: </a:t>
                </a:r>
                <a:r>
                  <a:rPr lang="en-US" dirty="0"/>
                  <a:t>Some students may need to represent the information in a table to help. If students are </a:t>
                </a:r>
                <a:r>
                  <a:rPr lang="en-US" dirty="0" smtClean="0"/>
                  <a:t>struggling, </a:t>
                </a:r>
                <a:r>
                  <a:rPr lang="en-US" dirty="0"/>
                  <a:t>remind them of the difference between a quantity and a change in quantity. As an extension, invite students to find additional ordered pairs that would fall on the line. Again, it is important</a:t>
                </a:r>
                <a:r>
                  <a:rPr lang="en-US" baseline="0" dirty="0"/>
                  <a:t> to highlight that when using ∆y = 0.75(∆x) refer to a </a:t>
                </a:r>
                <a:r>
                  <a:rPr lang="en-US" baseline="0" dirty="0" smtClean="0"/>
                  <a:t>function. Once </a:t>
                </a:r>
                <a:r>
                  <a:rPr lang="en-US" baseline="0" dirty="0"/>
                  <a:t>the value of ∆x is identified and students are solving for ∆y they now are going to use the term equation.  </a:t>
                </a:r>
                <a:endParaRPr lang="en-US" dirty="0"/>
              </a:p>
              <a:p>
                <a:endParaRPr lang="en-US" dirty="0"/>
              </a:p>
              <a:p>
                <a:r>
                  <a:rPr lang="en-US" b="1" dirty="0"/>
                  <a:t>Misconceptions: </a:t>
                </a:r>
                <a:r>
                  <a:rPr lang="en-US" dirty="0"/>
                  <a:t>It is important</a:t>
                </a:r>
                <a:r>
                  <a:rPr lang="en-US" baseline="0" dirty="0"/>
                  <a:t> for students to decipher between changes in quantities and quantities. Refer to the candle problem or any context where they can see the relationship between changes.</a:t>
                </a:r>
                <a:r>
                  <a:rPr lang="en-US" dirty="0"/>
                  <a:t> </a:t>
                </a:r>
                <a:r>
                  <a:rPr lang="en-US" dirty="0" smtClean="0"/>
                  <a:t>Students may misuse</a:t>
                </a:r>
                <a:r>
                  <a:rPr lang="en-US" baseline="0" dirty="0" smtClean="0"/>
                  <a:t> the vocabulary function and equation.</a:t>
                </a:r>
                <a:endParaRPr lang="en-US" dirty="0"/>
              </a:p>
              <a:p>
                <a:endParaRPr lang="en-US" dirty="0"/>
              </a:p>
            </p:txBody>
          </p:sp>
        </mc:Choice>
        <mc:Fallback xmlns="">
          <p:sp>
            <p:nvSpPr>
              <p:cNvPr id="3" name="Notes Placeholder 2"/>
              <p:cNvSpPr>
                <a:spLocks noGrp="1"/>
              </p:cNvSpPr>
              <p:nvPr>
                <p:ph type="body" idx="1"/>
              </p:nvPr>
            </p:nvSpPr>
            <p:spPr/>
            <p:txBody>
              <a:bodyPr/>
              <a:lstStyle/>
              <a:p>
                <a:r>
                  <a:rPr lang="en-US" dirty="0"/>
                  <a:t>Student responses: 	</a:t>
                </a:r>
              </a:p>
              <a:p>
                <a:r>
                  <a:rPr lang="en-US" dirty="0"/>
                  <a:t>∆y = 3, given ∆x = 4 because, ∆y = </a:t>
                </a:r>
                <a:r>
                  <a:rPr lang="en-US" i="0" dirty="0">
                    <a:latin typeface="Cambria Math" panose="02040503050406030204" pitchFamily="18" charset="0"/>
                  </a:rPr>
                  <a:t>0.75</a:t>
                </a:r>
                <a:r>
                  <a:rPr lang="en-US" dirty="0"/>
                  <a:t>• 4</a:t>
                </a:r>
              </a:p>
              <a:p>
                <a:r>
                  <a:rPr lang="en-US" dirty="0"/>
                  <a:t>Using this information, now students will find the ordered pair using the original point and the changes. (2 + 4, 2.5 + 3) would give a new point of (6, 5.5)</a:t>
                </a:r>
              </a:p>
              <a:p>
                <a:endParaRPr lang="en-US" dirty="0"/>
              </a:p>
              <a:p>
                <a:r>
                  <a:rPr lang="en-US" dirty="0"/>
                  <a:t>Teacher Notes:</a:t>
                </a:r>
              </a:p>
              <a:p>
                <a:r>
                  <a:rPr lang="en-US" dirty="0"/>
                  <a:t>Some students may need to represent the information in a table to help. If students are struggling remind them of the difference between a quantity and a change in quantity. As an extension, invite students to find additional ordered pairs that would fall on the line. Again, it is important</a:t>
                </a:r>
                <a:r>
                  <a:rPr lang="en-US" baseline="0" dirty="0"/>
                  <a:t> to highlight that when we are using ∆y = 0.75(∆x) we refer to a function but once we have the value of ∆x and we are solving for ∆y we are now going to use the term equation.  </a:t>
                </a:r>
                <a:endParaRPr lang="en-US" dirty="0"/>
              </a:p>
              <a:p>
                <a:endParaRPr lang="en-US" dirty="0"/>
              </a:p>
              <a:p>
                <a:r>
                  <a:rPr lang="en-US" dirty="0"/>
                  <a:t>Misconceptions: It is important</a:t>
                </a:r>
                <a:r>
                  <a:rPr lang="en-US" baseline="0" dirty="0"/>
                  <a:t> for students to decipher between changes in quantities and quantities. Refer to the candle problem or any context where they can see the relationship between changes.</a:t>
                </a:r>
                <a:r>
                  <a:rPr lang="en-US" dirty="0"/>
                  <a:t> </a:t>
                </a:r>
              </a:p>
              <a:p>
                <a:endParaRPr lang="en-US" dirty="0"/>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27</a:t>
            </a:fld>
            <a:endParaRPr lang="en-US"/>
          </a:p>
        </p:txBody>
      </p:sp>
    </p:spTree>
    <p:extLst>
      <p:ext uri="{BB962C8B-B14F-4D97-AF65-F5344CB8AC3E}">
        <p14:creationId xmlns:p14="http://schemas.microsoft.com/office/powerpoint/2010/main" val="2901563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3222923" y="3439315"/>
            <a:ext cx="2133600" cy="2238375"/>
          </a:xfrm>
          <a:prstGeom prst="rect">
            <a:avLst/>
          </a:prstGeom>
        </p:spPr>
      </p:pic>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29640" y="3504876"/>
            <a:ext cx="7437120" cy="2709714"/>
          </a:xfrm>
        </p:spPr>
        <p:txBody>
          <a:bodyPr/>
          <a:lstStyle/>
          <a:p>
            <a:r>
              <a:rPr lang="en-US" b="1" dirty="0"/>
              <a:t>Student Responses: </a:t>
            </a:r>
          </a:p>
          <a:p>
            <a:r>
              <a:rPr lang="en-US" dirty="0"/>
              <a:t>∆x = -1 – (-4)</a:t>
            </a:r>
          </a:p>
          <a:p>
            <a:r>
              <a:rPr lang="en-US" dirty="0"/>
              <a:t>∆y = -3(-1 + 4)</a:t>
            </a:r>
          </a:p>
          <a:p>
            <a:r>
              <a:rPr lang="en-US" dirty="0"/>
              <a:t>∆y = -3(3) = -9</a:t>
            </a:r>
          </a:p>
          <a:p>
            <a:r>
              <a:rPr lang="en-US" dirty="0"/>
              <a:t>(y – (-2)) = -3(-1 + 4)</a:t>
            </a:r>
          </a:p>
          <a:p>
            <a:r>
              <a:rPr lang="en-US" dirty="0"/>
              <a:t>y + 2 = -9</a:t>
            </a:r>
          </a:p>
          <a:p>
            <a:r>
              <a:rPr lang="en-US" dirty="0"/>
              <a:t>y = -11</a:t>
            </a:r>
          </a:p>
          <a:p>
            <a:endParaRPr lang="en-US" dirty="0"/>
          </a:p>
          <a:p>
            <a:r>
              <a:rPr lang="en-US" dirty="0"/>
              <a:t>Ordered pair is (-1, -11)</a:t>
            </a:r>
          </a:p>
          <a:p>
            <a:endParaRPr lang="en-US" dirty="0"/>
          </a:p>
          <a:p>
            <a:r>
              <a:rPr lang="en-US" b="1" dirty="0"/>
              <a:t>Teacher Notes: </a:t>
            </a:r>
            <a:r>
              <a:rPr lang="en-US" dirty="0"/>
              <a:t>Remind students that the expectations are to make sense of the expressions along the way. This structure will enhance their understanding of point slope form to in turn apply to slope-intercept form that they have used previously in pre-algebra. Prompt student questions regarding the negative relationship and </a:t>
            </a:r>
            <a:r>
              <a:rPr lang="en-US" dirty="0" smtClean="0"/>
              <a:t>ask </a:t>
            </a:r>
            <a:r>
              <a:rPr lang="en-US" dirty="0"/>
              <a:t>them to verify their answer based on the constant rate of change. Note the function is given </a:t>
            </a:r>
            <a:r>
              <a:rPr lang="en-US" baseline="0" dirty="0"/>
              <a:t>∆y = -3(∆x), the </a:t>
            </a:r>
            <a:r>
              <a:rPr lang="en-US" baseline="0" dirty="0" smtClean="0"/>
              <a:t>students </a:t>
            </a:r>
            <a:r>
              <a:rPr lang="en-US" baseline="0" dirty="0"/>
              <a:t>will </a:t>
            </a:r>
            <a:r>
              <a:rPr lang="en-US" baseline="0" dirty="0" smtClean="0"/>
              <a:t>be solving </a:t>
            </a:r>
            <a:r>
              <a:rPr lang="en-US" baseline="0" dirty="0"/>
              <a:t>an equation. </a:t>
            </a:r>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28</a:t>
            </a:fld>
            <a:endParaRPr lang="en-US"/>
          </a:p>
        </p:txBody>
      </p:sp>
    </p:spTree>
    <p:extLst>
      <p:ext uri="{BB962C8B-B14F-4D97-AF65-F5344CB8AC3E}">
        <p14:creationId xmlns:p14="http://schemas.microsoft.com/office/powerpoint/2010/main" val="21390041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a:xfrm>
                <a:off x="1414236" y="3504876"/>
                <a:ext cx="7437120" cy="2709714"/>
              </a:xfrm>
            </p:spPr>
            <p:txBody>
              <a:bodyPr/>
              <a:lstStyle/>
              <a:p>
                <a:r>
                  <a:rPr lang="en-US" b="1" dirty="0"/>
                  <a:t>Student Responses: </a:t>
                </a:r>
              </a:p>
              <a:p>
                <a:r>
                  <a:rPr lang="en-US" dirty="0"/>
                  <a:t>∆x = -5 – 1</a:t>
                </a:r>
              </a:p>
              <a:p>
                <a:r>
                  <a:rPr lang="en-US" dirty="0"/>
                  <a:t>∆y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r>
                  <a:rPr lang="en-US" dirty="0"/>
                  <a:t> (-5 – 1)</a:t>
                </a:r>
              </a:p>
              <a:p>
                <a:r>
                  <a:rPr lang="en-US" dirty="0"/>
                  <a:t>∆y =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oMath>
                </a14:m>
                <a:r>
                  <a:rPr lang="en-US" dirty="0"/>
                  <a:t> (-5 – 1) = -3</a:t>
                </a:r>
              </a:p>
              <a:p>
                <a:r>
                  <a:rPr lang="en-US" dirty="0"/>
                  <a:t>(y – 3)=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oMath>
                </a14:m>
                <a:r>
                  <a:rPr lang="en-US" dirty="0"/>
                  <a:t> (-5 – 1) </a:t>
                </a:r>
              </a:p>
              <a:p>
                <a:r>
                  <a:rPr lang="en-US" dirty="0"/>
                  <a:t>y – 3 = -3</a:t>
                </a:r>
              </a:p>
              <a:p>
                <a:r>
                  <a:rPr lang="en-US" dirty="0"/>
                  <a:t>y = 0</a:t>
                </a:r>
              </a:p>
              <a:p>
                <a:endParaRPr lang="en-US" dirty="0"/>
              </a:p>
              <a:p>
                <a:r>
                  <a:rPr lang="en-US" dirty="0"/>
                  <a:t>Ordered pair is (-5, 0)</a:t>
                </a:r>
              </a:p>
              <a:p>
                <a:endParaRPr lang="en-US" dirty="0"/>
              </a:p>
              <a:p>
                <a:endParaRPr lang="en-US" dirty="0"/>
              </a:p>
              <a:p>
                <a:r>
                  <a:rPr lang="en-US" b="1" dirty="0"/>
                  <a:t>Teacher Notes: </a:t>
                </a:r>
                <a:r>
                  <a:rPr lang="en-US" dirty="0"/>
                  <a:t>Remind students that </a:t>
                </a:r>
                <a:r>
                  <a:rPr lang="en-US" dirty="0" smtClean="0"/>
                  <a:t>the </a:t>
                </a:r>
                <a:r>
                  <a:rPr lang="en-US" dirty="0"/>
                  <a:t>expectations are </a:t>
                </a:r>
                <a:r>
                  <a:rPr lang="en-US" dirty="0" smtClean="0"/>
                  <a:t>to make sense </a:t>
                </a:r>
                <a:r>
                  <a:rPr lang="en-US" dirty="0"/>
                  <a:t>of the expressions along the way. This structure will enhance </a:t>
                </a:r>
                <a:r>
                  <a:rPr lang="en-US" dirty="0" smtClean="0"/>
                  <a:t>student</a:t>
                </a:r>
                <a:r>
                  <a:rPr lang="en-US" baseline="0" dirty="0" smtClean="0"/>
                  <a:t> </a:t>
                </a:r>
                <a:r>
                  <a:rPr lang="en-US" dirty="0" smtClean="0"/>
                  <a:t>understanding </a:t>
                </a:r>
                <a:r>
                  <a:rPr lang="en-US" dirty="0"/>
                  <a:t>of point slope form to in turn apply to slope-intercept form that </a:t>
                </a:r>
                <a:r>
                  <a:rPr lang="en-US" dirty="0" smtClean="0"/>
                  <a:t>was used </a:t>
                </a:r>
                <a:r>
                  <a:rPr lang="en-US" dirty="0"/>
                  <a:t>previously in </a:t>
                </a:r>
                <a:r>
                  <a:rPr lang="en-US" dirty="0" smtClean="0"/>
                  <a:t>Pre-Algebra</a:t>
                </a:r>
                <a:r>
                  <a:rPr lang="en-US" dirty="0"/>
                  <a:t>. Prompt student questions regarding the positive </a:t>
                </a:r>
                <a:r>
                  <a:rPr lang="en-US" dirty="0" smtClean="0"/>
                  <a:t>relationship between</a:t>
                </a:r>
                <a:r>
                  <a:rPr lang="en-US" baseline="0" dirty="0" smtClean="0"/>
                  <a:t> the changes a</a:t>
                </a:r>
                <a:r>
                  <a:rPr lang="en-US" dirty="0" smtClean="0"/>
                  <a:t>nd ask students </a:t>
                </a:r>
                <a:r>
                  <a:rPr lang="en-US" dirty="0"/>
                  <a:t>to verify their answer based on the constant rate of change. </a:t>
                </a:r>
              </a:p>
              <a:p>
                <a:endParaRPr lang="en-US" dirty="0"/>
              </a:p>
            </p:txBody>
          </p:sp>
        </mc:Choice>
        <mc:Fallback xmlns="">
          <p:sp>
            <p:nvSpPr>
              <p:cNvPr id="3" name="Notes Placeholder 2"/>
              <p:cNvSpPr>
                <a:spLocks noGrp="1"/>
              </p:cNvSpPr>
              <p:nvPr>
                <p:ph type="body" idx="1"/>
              </p:nvPr>
            </p:nvSpPr>
            <p:spPr>
              <a:xfrm>
                <a:off x="1414236" y="3504876"/>
                <a:ext cx="7437120" cy="2709714"/>
              </a:xfrm>
            </p:spPr>
            <p:txBody>
              <a:bodyPr/>
              <a:lstStyle/>
              <a:p>
                <a:r>
                  <a:rPr lang="en-US" b="1" dirty="0"/>
                  <a:t>Student Responses: </a:t>
                </a:r>
              </a:p>
              <a:p>
                <a:r>
                  <a:rPr lang="en-US" dirty="0"/>
                  <a:t>∆x = -5 – 1</a:t>
                </a:r>
              </a:p>
              <a:p>
                <a:r>
                  <a:rPr lang="en-US" dirty="0"/>
                  <a:t>∆y = </a:t>
                </a:r>
                <a:r>
                  <a:rPr lang="en-US" b="0" i="0">
                    <a:latin typeface="Cambria Math" panose="02040503050406030204" pitchFamily="18" charset="0"/>
                  </a:rPr>
                  <a:t>1/2</a:t>
                </a:r>
                <a:r>
                  <a:rPr lang="en-US" dirty="0"/>
                  <a:t> (-5 – 1)</a:t>
                </a:r>
              </a:p>
              <a:p>
                <a:r>
                  <a:rPr lang="en-US" dirty="0"/>
                  <a:t>∆y = </a:t>
                </a:r>
                <a:r>
                  <a:rPr lang="en-US" i="0">
                    <a:latin typeface="Cambria Math" panose="02040503050406030204" pitchFamily="18" charset="0"/>
                  </a:rPr>
                  <a:t>1/2</a:t>
                </a:r>
                <a:r>
                  <a:rPr lang="en-US" dirty="0"/>
                  <a:t> (-5 – 1) = -3</a:t>
                </a:r>
              </a:p>
              <a:p>
                <a:r>
                  <a:rPr lang="en-US" dirty="0"/>
                  <a:t>(y – 3)= </a:t>
                </a:r>
                <a:r>
                  <a:rPr lang="en-US" i="0">
                    <a:latin typeface="Cambria Math" panose="02040503050406030204" pitchFamily="18" charset="0"/>
                  </a:rPr>
                  <a:t>1/2</a:t>
                </a:r>
                <a:r>
                  <a:rPr lang="en-US" dirty="0"/>
                  <a:t> (-5 – 1) </a:t>
                </a:r>
              </a:p>
              <a:p>
                <a:r>
                  <a:rPr lang="en-US" dirty="0"/>
                  <a:t>y – 3 = -3</a:t>
                </a:r>
              </a:p>
              <a:p>
                <a:r>
                  <a:rPr lang="en-US" dirty="0"/>
                  <a:t>y = 0</a:t>
                </a:r>
              </a:p>
              <a:p>
                <a:endParaRPr lang="en-US" dirty="0"/>
              </a:p>
              <a:p>
                <a:r>
                  <a:rPr lang="en-US" dirty="0"/>
                  <a:t>Ordered pair is (-5, 0)</a:t>
                </a:r>
              </a:p>
              <a:p>
                <a:endParaRPr lang="en-US" dirty="0"/>
              </a:p>
              <a:p>
                <a:endParaRPr lang="en-US" dirty="0"/>
              </a:p>
              <a:p>
                <a:r>
                  <a:rPr lang="en-US" b="1" dirty="0"/>
                  <a:t>Teacher Notes: </a:t>
                </a:r>
                <a:r>
                  <a:rPr lang="en-US" dirty="0"/>
                  <a:t>Remind students that your expectations are that they are making sense of the expressions along the way. This structure will enhance their understanding of point slope form to in turn apply to slope-intercept form that they have used previously in pre-algebra. Prompt student questions regarding the positive relationship and asking them to verify their answer based on the constant rate of change. </a:t>
                </a:r>
              </a:p>
              <a:p>
                <a:endParaRPr lang="en-US" dirty="0"/>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29</a:t>
            </a:fld>
            <a:endParaRPr lang="en-US"/>
          </a:p>
        </p:txBody>
      </p:sp>
      <p:pic>
        <p:nvPicPr>
          <p:cNvPr id="6" name="Picture 5"/>
          <p:cNvPicPr>
            <a:picLocks noChangeAspect="1"/>
          </p:cNvPicPr>
          <p:nvPr/>
        </p:nvPicPr>
        <p:blipFill>
          <a:blip r:embed="rId3"/>
          <a:stretch>
            <a:fillRect/>
          </a:stretch>
        </p:blipFill>
        <p:spPr>
          <a:xfrm>
            <a:off x="3479119" y="3591960"/>
            <a:ext cx="2047875" cy="1809750"/>
          </a:xfrm>
          <a:prstGeom prst="rect">
            <a:avLst/>
          </a:prstGeom>
        </p:spPr>
      </p:pic>
    </p:spTree>
    <p:extLst>
      <p:ext uri="{BB962C8B-B14F-4D97-AF65-F5344CB8AC3E}">
        <p14:creationId xmlns:p14="http://schemas.microsoft.com/office/powerpoint/2010/main" val="2904962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3"/>
          <a:srcRect l="-1" r="640"/>
          <a:stretch/>
        </p:blipFill>
        <p:spPr>
          <a:xfrm>
            <a:off x="2224087" y="3497153"/>
            <a:ext cx="4786313" cy="2028825"/>
          </a:xfrm>
          <a:prstGeom prst="rect">
            <a:avLst/>
          </a:prstGeom>
        </p:spPr>
      </p:pic>
      <p:sp>
        <p:nvSpPr>
          <p:cNvPr id="3" name="Notes Placeholder 2"/>
          <p:cNvSpPr>
            <a:spLocks noGrp="1"/>
          </p:cNvSpPr>
          <p:nvPr>
            <p:ph type="body" idx="1"/>
          </p:nvPr>
        </p:nvSpPr>
        <p:spPr>
          <a:xfrm>
            <a:off x="1937014" y="3461385"/>
            <a:ext cx="5669280" cy="3420428"/>
          </a:xfrm>
        </p:spPr>
        <p:txBody>
          <a:bodyPr/>
          <a:lstStyle/>
          <a:p>
            <a:r>
              <a:rPr lang="en-US" b="1" dirty="0"/>
              <a:t>Student responses: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b="1" dirty="0"/>
          </a:p>
          <a:p>
            <a:r>
              <a:rPr lang="en-US" b="1" dirty="0"/>
              <a:t>Teacher Notes: </a:t>
            </a:r>
            <a:r>
              <a:rPr lang="en-US" dirty="0"/>
              <a:t>Continue to discuss expression, equations, and function. When students are finding </a:t>
            </a:r>
            <a:r>
              <a:rPr lang="en-US" dirty="0" smtClean="0"/>
              <a:t>changes, </a:t>
            </a:r>
            <a:r>
              <a:rPr lang="en-US" dirty="0"/>
              <a:t>they are using expressions. The function is given ∆y = -3(∆x). </a:t>
            </a:r>
            <a:r>
              <a:rPr lang="en-US" dirty="0" smtClean="0"/>
              <a:t>Once students develop </a:t>
            </a:r>
            <a:r>
              <a:rPr lang="en-US" dirty="0"/>
              <a:t>the expression and </a:t>
            </a:r>
            <a:r>
              <a:rPr lang="en-US" dirty="0" smtClean="0"/>
              <a:t>then apply </a:t>
            </a:r>
            <a:r>
              <a:rPr lang="en-US" dirty="0"/>
              <a:t>the expression within the </a:t>
            </a:r>
            <a:r>
              <a:rPr lang="en-US" dirty="0" smtClean="0"/>
              <a:t>function, they are </a:t>
            </a:r>
            <a:r>
              <a:rPr lang="en-US" dirty="0"/>
              <a:t>now solving an equation. </a:t>
            </a:r>
          </a:p>
          <a:p>
            <a:endParaRPr lang="en-US" dirty="0"/>
          </a:p>
        </p:txBody>
      </p:sp>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883A906C-BDCD-4DD0-AD6E-6A37CB52800E}" type="slidenum">
              <a:rPr lang="en-US" smtClean="0"/>
              <a:t>30</a:t>
            </a:fld>
            <a:endParaRPr lang="en-US"/>
          </a:p>
        </p:txBody>
      </p:sp>
    </p:spTree>
    <p:extLst>
      <p:ext uri="{BB962C8B-B14F-4D97-AF65-F5344CB8AC3E}">
        <p14:creationId xmlns:p14="http://schemas.microsoft.com/office/powerpoint/2010/main" val="214535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2268266" y="3471530"/>
            <a:ext cx="4216717" cy="1740370"/>
          </a:xfrm>
          <a:prstGeom prst="rect">
            <a:avLst/>
          </a:prstGeom>
        </p:spPr>
      </p:pic>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Student Responses:</a:t>
            </a:r>
          </a:p>
          <a:p>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31</a:t>
            </a:fld>
            <a:endParaRPr lang="en-US"/>
          </a:p>
        </p:txBody>
      </p:sp>
    </p:spTree>
    <p:extLst>
      <p:ext uri="{BB962C8B-B14F-4D97-AF65-F5344CB8AC3E}">
        <p14:creationId xmlns:p14="http://schemas.microsoft.com/office/powerpoint/2010/main" val="3452269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2584450" y="3425834"/>
            <a:ext cx="3443287" cy="1511880"/>
          </a:xfrm>
          <a:prstGeom prst="rect">
            <a:avLst/>
          </a:prstGeom>
        </p:spPr>
      </p:pic>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Student Responses:</a:t>
            </a:r>
          </a:p>
        </p:txBody>
      </p:sp>
      <p:sp>
        <p:nvSpPr>
          <p:cNvPr id="4" name="Slide Number Placeholder 3"/>
          <p:cNvSpPr>
            <a:spLocks noGrp="1"/>
          </p:cNvSpPr>
          <p:nvPr>
            <p:ph type="sldNum" sz="quarter" idx="10"/>
          </p:nvPr>
        </p:nvSpPr>
        <p:spPr/>
        <p:txBody>
          <a:bodyPr/>
          <a:lstStyle/>
          <a:p>
            <a:fld id="{883A906C-BDCD-4DD0-AD6E-6A37CB52800E}" type="slidenum">
              <a:rPr lang="en-US" smtClean="0"/>
              <a:t>32</a:t>
            </a:fld>
            <a:endParaRPr lang="en-US"/>
          </a:p>
        </p:txBody>
      </p:sp>
    </p:spTree>
    <p:extLst>
      <p:ext uri="{BB962C8B-B14F-4D97-AF65-F5344CB8AC3E}">
        <p14:creationId xmlns:p14="http://schemas.microsoft.com/office/powerpoint/2010/main" val="11152737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Student responses: </a:t>
            </a:r>
            <a:r>
              <a:rPr lang="en-US" dirty="0"/>
              <a:t>Within the teacher notes the application of the three terms are used throughout. </a:t>
            </a:r>
            <a:r>
              <a:rPr lang="en-US" dirty="0" smtClean="0"/>
              <a:t>Student answers </a:t>
            </a:r>
            <a:r>
              <a:rPr lang="en-US" dirty="0"/>
              <a:t>may </a:t>
            </a:r>
            <a:r>
              <a:rPr lang="en-US" dirty="0" smtClean="0"/>
              <a:t>vary. The expectation, </a:t>
            </a:r>
            <a:r>
              <a:rPr lang="en-US" dirty="0"/>
              <a:t>at this </a:t>
            </a:r>
            <a:r>
              <a:rPr lang="en-US" dirty="0" smtClean="0"/>
              <a:t>point, </a:t>
            </a:r>
            <a:r>
              <a:rPr lang="en-US" dirty="0"/>
              <a:t>is </a:t>
            </a:r>
            <a:r>
              <a:rPr lang="en-US" dirty="0" smtClean="0"/>
              <a:t>for students to use </a:t>
            </a:r>
            <a:r>
              <a:rPr lang="en-US" dirty="0"/>
              <a:t>the word </a:t>
            </a:r>
            <a:r>
              <a:rPr lang="en-US" dirty="0" smtClean="0"/>
              <a:t>expression</a:t>
            </a:r>
            <a:r>
              <a:rPr lang="en-US" baseline="0" dirty="0" smtClean="0"/>
              <a:t> when they are </a:t>
            </a:r>
            <a:r>
              <a:rPr lang="en-US" dirty="0" smtClean="0"/>
              <a:t>looking </a:t>
            </a:r>
            <a:r>
              <a:rPr lang="en-US" dirty="0"/>
              <a:t>at the changes in </a:t>
            </a:r>
            <a:r>
              <a:rPr lang="en-US" dirty="0" smtClean="0"/>
              <a:t>quantities. Specifically, </a:t>
            </a:r>
            <a:r>
              <a:rPr lang="en-US" dirty="0"/>
              <a:t>students need to see expressions as a process of computing and a </a:t>
            </a:r>
            <a:r>
              <a:rPr lang="en-US" dirty="0" smtClean="0"/>
              <a:t>result </a:t>
            </a:r>
            <a:r>
              <a:rPr lang="en-US" dirty="0"/>
              <a:t>of the computation. </a:t>
            </a:r>
            <a:r>
              <a:rPr lang="en-US" dirty="0" smtClean="0"/>
              <a:t> It </a:t>
            </a:r>
            <a:r>
              <a:rPr lang="en-US" dirty="0"/>
              <a:t>is important </a:t>
            </a:r>
            <a:r>
              <a:rPr lang="en-US" dirty="0" smtClean="0"/>
              <a:t>that students </a:t>
            </a:r>
            <a:r>
              <a:rPr lang="en-US" dirty="0"/>
              <a:t>see expressions as multiple equivalent representations. When students are referring to an </a:t>
            </a:r>
            <a:r>
              <a:rPr lang="en-US" dirty="0" smtClean="0"/>
              <a:t>equation, </a:t>
            </a:r>
            <a:r>
              <a:rPr lang="en-US" dirty="0"/>
              <a:t>they will be solving for one quantity. For functions, </a:t>
            </a:r>
            <a:r>
              <a:rPr lang="en-US" dirty="0" smtClean="0"/>
              <a:t>there are two </a:t>
            </a:r>
            <a:r>
              <a:rPr lang="en-US" dirty="0" err="1"/>
              <a:t>covarying</a:t>
            </a:r>
            <a:r>
              <a:rPr lang="en-US" dirty="0"/>
              <a:t> </a:t>
            </a:r>
            <a:r>
              <a:rPr lang="en-US" dirty="0" smtClean="0"/>
              <a:t>quantities, such as ∆</a:t>
            </a:r>
            <a:r>
              <a:rPr lang="en-US" i="1" dirty="0" smtClean="0"/>
              <a:t>y</a:t>
            </a:r>
            <a:r>
              <a:rPr lang="en-US" dirty="0" smtClean="0"/>
              <a:t> = </a:t>
            </a:r>
            <a:r>
              <a:rPr lang="en-US" dirty="0" err="1" smtClean="0"/>
              <a:t>m∆</a:t>
            </a:r>
            <a:r>
              <a:rPr lang="en-US" i="1" dirty="0" err="1" smtClean="0"/>
              <a:t>x</a:t>
            </a:r>
            <a:r>
              <a:rPr lang="en-US" dirty="0" smtClean="0"/>
              <a:t>, </a:t>
            </a:r>
            <a:r>
              <a:rPr lang="en-US" dirty="0"/>
              <a:t>(</a:t>
            </a:r>
            <a:r>
              <a:rPr lang="en-US" i="1" dirty="0"/>
              <a:t>y</a:t>
            </a:r>
            <a:r>
              <a:rPr lang="en-US" dirty="0"/>
              <a:t> – y</a:t>
            </a:r>
            <a:r>
              <a:rPr lang="en-US" baseline="-25000" dirty="0"/>
              <a:t>1</a:t>
            </a:r>
            <a:r>
              <a:rPr lang="en-US" dirty="0"/>
              <a:t>) = m(</a:t>
            </a:r>
            <a:r>
              <a:rPr lang="en-US" i="1" dirty="0"/>
              <a:t>x</a:t>
            </a:r>
            <a:r>
              <a:rPr lang="en-US" dirty="0"/>
              <a:t> – x</a:t>
            </a:r>
            <a:r>
              <a:rPr lang="en-US" baseline="-25000" dirty="0"/>
              <a:t>1</a:t>
            </a:r>
            <a:r>
              <a:rPr lang="en-US" dirty="0"/>
              <a:t>), and </a:t>
            </a:r>
            <a:r>
              <a:rPr lang="en-US" i="1" dirty="0"/>
              <a:t>y</a:t>
            </a:r>
            <a:r>
              <a:rPr lang="en-US" dirty="0"/>
              <a:t> = m</a:t>
            </a:r>
            <a:r>
              <a:rPr lang="en-US" i="1" dirty="0"/>
              <a:t>x</a:t>
            </a:r>
            <a:r>
              <a:rPr lang="en-US" dirty="0"/>
              <a:t> + b. </a:t>
            </a:r>
          </a:p>
          <a:p>
            <a:endParaRPr lang="en-US" dirty="0"/>
          </a:p>
          <a:p>
            <a:r>
              <a:rPr lang="en-US" dirty="0"/>
              <a:t>Students need</a:t>
            </a:r>
            <a:r>
              <a:rPr lang="en-US" baseline="0" dirty="0"/>
              <a:t> </a:t>
            </a:r>
            <a:r>
              <a:rPr lang="en-US" dirty="0"/>
              <a:t>to be able to see that given a function, they can identify expressions that are represented in the function, such as ∆x,  m(∆x), and ∆y. </a:t>
            </a:r>
            <a:r>
              <a:rPr lang="en-US" dirty="0" smtClean="0"/>
              <a:t>Once </a:t>
            </a:r>
            <a:r>
              <a:rPr lang="en-US" dirty="0"/>
              <a:t>one quantity is </a:t>
            </a:r>
            <a:r>
              <a:rPr lang="en-US" dirty="0" smtClean="0"/>
              <a:t>given within a function, students are now solving an equation. </a:t>
            </a:r>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33</a:t>
            </a:fld>
            <a:endParaRPr lang="en-US"/>
          </a:p>
        </p:txBody>
      </p:sp>
    </p:spTree>
    <p:extLst>
      <p:ext uri="{BB962C8B-B14F-4D97-AF65-F5344CB8AC3E}">
        <p14:creationId xmlns:p14="http://schemas.microsoft.com/office/powerpoint/2010/main" val="17455330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3A906C-BDCD-4DD0-AD6E-6A37CB52800E}" type="slidenum">
              <a:rPr lang="en-US" smtClean="0"/>
              <a:t>34</a:t>
            </a:fld>
            <a:endParaRPr lang="en-US"/>
          </a:p>
        </p:txBody>
      </p:sp>
    </p:spTree>
    <p:extLst>
      <p:ext uri="{BB962C8B-B14F-4D97-AF65-F5344CB8AC3E}">
        <p14:creationId xmlns:p14="http://schemas.microsoft.com/office/powerpoint/2010/main" val="9264806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1" dirty="0"/>
                  <a:t>Student Responses:</a:t>
                </a:r>
              </a:p>
              <a:p>
                <a:pPr marL="228600" indent="-228600">
                  <a:buAutoNum type="arabicPeriod"/>
                </a:pPr>
                <a:r>
                  <a:rPr lang="en-US" dirty="0"/>
                  <a:t>Students should</a:t>
                </a:r>
                <a:r>
                  <a:rPr lang="en-US" baseline="0" dirty="0"/>
                  <a:t> say the rate of change is 3 and that the line goes through the points (-5, -1) and (-4, 2). </a:t>
                </a:r>
              </a:p>
              <a:p>
                <a:r>
                  <a:rPr lang="en-US" dirty="0"/>
                  <a:t>2.  ∆y = 3(∆x) 			   	∆y = </a:t>
                </a:r>
                <a14:m>
                  <m:oMath xmlns:m="http://schemas.openxmlformats.org/officeDocument/2006/math">
                    <m:r>
                      <a:rPr lang="en-US" b="0" i="1" smtClean="0">
                        <a:latin typeface="Cambria Math" panose="02040503050406030204" pitchFamily="18" charset="0"/>
                      </a:rPr>
                      <m:t>3(</m:t>
                    </m:r>
                  </m:oMath>
                </a14:m>
                <a:r>
                  <a:rPr lang="en-US" dirty="0"/>
                  <a:t>∆x) </a:t>
                </a:r>
              </a:p>
              <a:p>
                <a:r>
                  <a:rPr lang="en-US" dirty="0"/>
                  <a:t>Changing away from the ordered pair (-5, -1)      	Changing away from (-4, 2)</a:t>
                </a:r>
              </a:p>
              <a:p>
                <a:r>
                  <a:rPr lang="en-US" dirty="0"/>
                  <a:t>(y + 1) = 3(x + 5)		  	 (y – 2) = </a:t>
                </a:r>
                <a14:m>
                  <m:oMath xmlns:m="http://schemas.openxmlformats.org/officeDocument/2006/math">
                    <m:r>
                      <a:rPr lang="en-US" b="0" i="1" smtClean="0">
                        <a:latin typeface="Cambria Math" panose="02040503050406030204" pitchFamily="18" charset="0"/>
                      </a:rPr>
                      <m:t>3</m:t>
                    </m:r>
                  </m:oMath>
                </a14:m>
                <a:r>
                  <a:rPr lang="en-US" dirty="0"/>
                  <a:t>(x + 4)</a:t>
                </a:r>
              </a:p>
              <a:p>
                <a:endParaRPr lang="en-US" dirty="0"/>
              </a:p>
              <a:p>
                <a:endParaRPr lang="en-US" b="1" dirty="0"/>
              </a:p>
              <a:p>
                <a:r>
                  <a:rPr lang="en-US" b="1" dirty="0"/>
                  <a:t>Teacher Notes: </a:t>
                </a:r>
                <a:r>
                  <a:rPr lang="en-US" dirty="0"/>
                  <a:t>At this</a:t>
                </a:r>
                <a:r>
                  <a:rPr lang="en-US" baseline="0" dirty="0"/>
                  <a:t> point in the unit students need to write a linear function that would work for any given point on the line. When asking students to pick a point to change away </a:t>
                </a:r>
                <a:r>
                  <a:rPr lang="en-US" baseline="0" dirty="0" smtClean="0"/>
                  <a:t>from, </a:t>
                </a:r>
                <a:r>
                  <a:rPr lang="en-US" baseline="0" dirty="0"/>
                  <a:t>they need to see that it doesn’t matter which given point is </a:t>
                </a:r>
                <a:r>
                  <a:rPr lang="en-US" baseline="0" dirty="0" smtClean="0"/>
                  <a:t>used. They </a:t>
                </a:r>
                <a:r>
                  <a:rPr lang="en-US" baseline="0" dirty="0"/>
                  <a:t>will arrive at the same linear function either way. The purpose of deriving point-slope form is because it works in any given situation. A suggestion that might help with this is to have students in partners and each partner chooses a different given point to change away from. For example, partner A writes a function changing away from (-5, -1) and partner B writes a function changing away from (-4, 2). When they write their </a:t>
                </a:r>
                <a:r>
                  <a:rPr lang="en-US" baseline="0" dirty="0" smtClean="0"/>
                  <a:t>functions, </a:t>
                </a:r>
                <a:r>
                  <a:rPr lang="en-US" baseline="0" dirty="0"/>
                  <a:t>ask </a:t>
                </a:r>
                <a:r>
                  <a:rPr lang="en-US" baseline="0" dirty="0" smtClean="0"/>
                  <a:t>students </a:t>
                </a:r>
                <a:r>
                  <a:rPr lang="en-US" baseline="0" dirty="0"/>
                  <a:t>to compare </a:t>
                </a:r>
                <a:r>
                  <a:rPr lang="en-US" baseline="0" dirty="0" smtClean="0"/>
                  <a:t>the </a:t>
                </a:r>
                <a:r>
                  <a:rPr lang="en-US" baseline="0" dirty="0"/>
                  <a:t>functions. Some students will naturally simplify the function and write the function in slope-intercept form. The next slide will guide them to simplify all the way to slope-intercept form. This is not always necessary but it is commonly used with linear </a:t>
                </a:r>
                <a:r>
                  <a:rPr lang="en-US" baseline="0" dirty="0" smtClean="0"/>
                  <a:t>functions.  It should </a:t>
                </a:r>
                <a:r>
                  <a:rPr lang="en-US" baseline="0" dirty="0"/>
                  <a:t>be something students have already been exposed to in </a:t>
                </a:r>
                <a:r>
                  <a:rPr lang="en-US" baseline="0" dirty="0" smtClean="0"/>
                  <a:t>Pre-Algebra</a:t>
                </a:r>
                <a:r>
                  <a:rPr lang="en-US" baseline="0" dirty="0"/>
                  <a:t>. </a:t>
                </a:r>
                <a:endParaRPr lang="en-US" dirty="0"/>
              </a:p>
            </p:txBody>
          </p:sp>
        </mc:Choice>
        <mc:Fallback xmlns="">
          <p:sp>
            <p:nvSpPr>
              <p:cNvPr id="3" name="Notes Placeholder 2"/>
              <p:cNvSpPr>
                <a:spLocks noGrp="1"/>
              </p:cNvSpPr>
              <p:nvPr>
                <p:ph type="body" idx="1"/>
              </p:nvPr>
            </p:nvSpPr>
            <p:spPr/>
            <p:txBody>
              <a:bodyPr/>
              <a:lstStyle/>
              <a:p>
                <a:r>
                  <a:rPr lang="en-US" dirty="0"/>
                  <a:t>Student Responses:</a:t>
                </a:r>
              </a:p>
              <a:p>
                <a:r>
                  <a:rPr lang="en-US" dirty="0"/>
                  <a:t>Graph 1: 			  Graph 2: </a:t>
                </a:r>
              </a:p>
              <a:p>
                <a:r>
                  <a:rPr lang="en-US" dirty="0"/>
                  <a:t>∆y = -2(∆x) 			   ∆y = </a:t>
                </a:r>
                <a:r>
                  <a:rPr lang="en-US" b="0" i="0">
                    <a:latin typeface="Cambria Math" panose="02040503050406030204" pitchFamily="18" charset="0"/>
                  </a:rPr>
                  <a:t>−1/4</a:t>
                </a:r>
                <a:r>
                  <a:rPr lang="en-US" dirty="0"/>
                  <a:t>(∆x) </a:t>
                </a:r>
              </a:p>
              <a:p>
                <a:r>
                  <a:rPr lang="en-US" dirty="0"/>
                  <a:t>Changing away from the ordered pair (2, 3)      Changing away from (-3, 2)</a:t>
                </a:r>
              </a:p>
              <a:p>
                <a:r>
                  <a:rPr lang="en-US" dirty="0"/>
                  <a:t>(y – 3) = -2(x – 2)		   (y – 2) = </a:t>
                </a:r>
                <a:r>
                  <a:rPr lang="en-US" i="0">
                    <a:latin typeface="Cambria Math" panose="02040503050406030204" pitchFamily="18" charset="0"/>
                  </a:rPr>
                  <a:t>−1/4</a:t>
                </a:r>
                <a:r>
                  <a:rPr lang="en-US" dirty="0"/>
                  <a:t> (x – (-3))</a:t>
                </a:r>
              </a:p>
              <a:p>
                <a:r>
                  <a:rPr lang="en-US" dirty="0"/>
                  <a:t>y – 3 = -2x + 4			    y – 2 = </a:t>
                </a:r>
                <a:r>
                  <a:rPr lang="en-US" i="0">
                    <a:latin typeface="Cambria Math" panose="02040503050406030204" pitchFamily="18" charset="0"/>
                  </a:rPr>
                  <a:t>−1/4</a:t>
                </a:r>
                <a:r>
                  <a:rPr lang="en-US" dirty="0"/>
                  <a:t>x  </a:t>
                </a:r>
                <a:r>
                  <a:rPr lang="en-US" b="0" i="0">
                    <a:latin typeface="Cambria Math" panose="02040503050406030204" pitchFamily="18" charset="0"/>
                  </a:rPr>
                  <a:t>−3/</a:t>
                </a:r>
                <a:r>
                  <a:rPr lang="en-US" i="0">
                    <a:latin typeface="Cambria Math" panose="02040503050406030204" pitchFamily="18" charset="0"/>
                  </a:rPr>
                  <a:t>4</a:t>
                </a:r>
                <a:endParaRPr lang="en-US" dirty="0"/>
              </a:p>
              <a:p>
                <a:r>
                  <a:rPr lang="en-US" dirty="0"/>
                  <a:t>y = -2x + 7			    y = </a:t>
                </a:r>
                <a:r>
                  <a:rPr lang="en-US" i="0">
                    <a:latin typeface="Cambria Math" panose="02040503050406030204" pitchFamily="18" charset="0"/>
                  </a:rPr>
                  <a:t>−1/4</a:t>
                </a:r>
                <a:r>
                  <a:rPr lang="en-US" dirty="0"/>
                  <a:t>x + 1</a:t>
                </a:r>
                <a:r>
                  <a:rPr lang="en-US" b="0" i="0">
                    <a:latin typeface="Cambria Math" panose="02040503050406030204" pitchFamily="18" charset="0"/>
                  </a:rPr>
                  <a:t>1/</a:t>
                </a:r>
                <a:r>
                  <a:rPr lang="en-US" i="0">
                    <a:latin typeface="Cambria Math" panose="02040503050406030204" pitchFamily="18" charset="0"/>
                  </a:rPr>
                  <a:t>4</a:t>
                </a:r>
                <a:endParaRPr lang="en-US" dirty="0"/>
              </a:p>
              <a:p>
                <a:endParaRPr lang="en-US" dirty="0"/>
              </a:p>
              <a:p>
                <a:r>
                  <a:rPr lang="en-US" dirty="0"/>
                  <a:t>Teacher Notes: Students may struggle coming up with the expressions that represent the change in y and the change in x. One way to help them is to prompt them to represent the information in a table and ask how we identified changes in two quantities. With the progression of the unit students may not solve for y but it would be a great point to ask questions about the similarities and differences of point slope form and slope intercept form. At this point, ask questions about when you would use point slope form and slope intercept form. Possible responses may be in slope intercept form you are looking at changing away from the y – intercept but in point slope form you are changing away from any given point. Keep in mind the structure of the expressions they write will help them to be successful and continue to reason through the math. </a:t>
                </a:r>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35</a:t>
            </a:fld>
            <a:endParaRPr lang="en-US"/>
          </a:p>
        </p:txBody>
      </p:sp>
    </p:spTree>
    <p:extLst>
      <p:ext uri="{BB962C8B-B14F-4D97-AF65-F5344CB8AC3E}">
        <p14:creationId xmlns:p14="http://schemas.microsoft.com/office/powerpoint/2010/main" val="10230484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Student Responses:</a:t>
            </a:r>
          </a:p>
          <a:p>
            <a:pPr marL="0" indent="0">
              <a:buNone/>
            </a:pPr>
            <a:r>
              <a:rPr lang="en-US" dirty="0"/>
              <a:t>3. Students will</a:t>
            </a:r>
            <a:r>
              <a:rPr lang="en-US" baseline="0" dirty="0"/>
              <a:t> find that either function will </a:t>
            </a:r>
            <a:r>
              <a:rPr lang="en-US" baseline="0" dirty="0" smtClean="0"/>
              <a:t>give them y </a:t>
            </a:r>
            <a:r>
              <a:rPr lang="en-US" baseline="0" dirty="0"/>
              <a:t>= 3x + </a:t>
            </a:r>
            <a:r>
              <a:rPr lang="en-US" baseline="0" dirty="0" smtClean="0"/>
              <a:t>14 once simplified. </a:t>
            </a:r>
            <a:r>
              <a:rPr lang="en-US" baseline="0" dirty="0"/>
              <a:t>Answers may </a:t>
            </a:r>
            <a:r>
              <a:rPr lang="en-US" baseline="0" dirty="0" smtClean="0"/>
              <a:t>vary. To </a:t>
            </a:r>
            <a:r>
              <a:rPr lang="en-US" baseline="0" dirty="0"/>
              <a:t>prove either function would give the same </a:t>
            </a:r>
            <a:r>
              <a:rPr lang="en-US" baseline="0" dirty="0" smtClean="0"/>
              <a:t>information, students should substitute </a:t>
            </a:r>
            <a:r>
              <a:rPr lang="en-US" baseline="0" dirty="0"/>
              <a:t>a value in for x or y and the solve the equation for the </a:t>
            </a:r>
            <a:r>
              <a:rPr lang="en-US" baseline="0" dirty="0" smtClean="0"/>
              <a:t>missing </a:t>
            </a:r>
            <a:r>
              <a:rPr lang="en-US" baseline="0" dirty="0"/>
              <a:t>variable. </a:t>
            </a:r>
            <a:r>
              <a:rPr lang="en-US" baseline="0" dirty="0" smtClean="0"/>
              <a:t>Students should discover  both </a:t>
            </a:r>
            <a:r>
              <a:rPr lang="en-US" baseline="0" dirty="0"/>
              <a:t>equations </a:t>
            </a:r>
            <a:r>
              <a:rPr lang="en-US" baseline="0" dirty="0" smtClean="0"/>
              <a:t> will </a:t>
            </a:r>
            <a:r>
              <a:rPr lang="en-US" baseline="0" dirty="0"/>
              <a:t>arrive at the same point.  </a:t>
            </a:r>
            <a:r>
              <a:rPr lang="en-US" baseline="0" dirty="0" smtClean="0"/>
              <a:t>Students could also state they have the same y-intercept. </a:t>
            </a:r>
            <a:endParaRPr lang="en-US" baseline="0" dirty="0"/>
          </a:p>
          <a:p>
            <a:r>
              <a:rPr lang="en-US" dirty="0"/>
              <a:t>4. Yes, another given point</a:t>
            </a:r>
            <a:r>
              <a:rPr lang="en-US" baseline="0" dirty="0"/>
              <a:t> could be (-3, 5) or a point at any part of the line. </a:t>
            </a:r>
            <a:r>
              <a:rPr lang="en-US" baseline="0" dirty="0" smtClean="0"/>
              <a:t>When starting from a graph, choosing points </a:t>
            </a:r>
            <a:r>
              <a:rPr lang="en-US" baseline="0" dirty="0"/>
              <a:t>that are </a:t>
            </a:r>
            <a:r>
              <a:rPr lang="en-US" baseline="0" dirty="0" smtClean="0"/>
              <a:t>integers makes </a:t>
            </a:r>
            <a:r>
              <a:rPr lang="en-US" baseline="0" dirty="0"/>
              <a:t>it </a:t>
            </a:r>
            <a:r>
              <a:rPr lang="en-US" baseline="0" dirty="0" smtClean="0"/>
              <a:t>easier to manipulate.</a:t>
            </a:r>
            <a:endParaRPr lang="en-US" dirty="0"/>
          </a:p>
          <a:p>
            <a:endParaRPr lang="en-US" b="1" dirty="0"/>
          </a:p>
          <a:p>
            <a:r>
              <a:rPr lang="en-US" b="1" dirty="0"/>
              <a:t>Teacher Notes: </a:t>
            </a:r>
            <a:r>
              <a:rPr lang="en-US" dirty="0"/>
              <a:t>If</a:t>
            </a:r>
            <a:r>
              <a:rPr lang="en-US" baseline="0" dirty="0"/>
              <a:t> students in number 3 </a:t>
            </a:r>
            <a:r>
              <a:rPr lang="en-US" baseline="0" dirty="0" smtClean="0"/>
              <a:t>respond to only one </a:t>
            </a:r>
            <a:r>
              <a:rPr lang="en-US" baseline="0" dirty="0"/>
              <a:t>part of the student </a:t>
            </a:r>
            <a:r>
              <a:rPr lang="en-US" baseline="0" dirty="0" smtClean="0"/>
              <a:t>response, </a:t>
            </a:r>
            <a:r>
              <a:rPr lang="en-US" baseline="0" dirty="0"/>
              <a:t>ask </a:t>
            </a:r>
            <a:r>
              <a:rPr lang="en-US" baseline="0" dirty="0" smtClean="0"/>
              <a:t>students </a:t>
            </a:r>
            <a:r>
              <a:rPr lang="en-US" baseline="0" dirty="0"/>
              <a:t>probing questions that could get them to </a:t>
            </a:r>
            <a:r>
              <a:rPr lang="en-US" baseline="0" dirty="0" smtClean="0"/>
              <a:t>the </a:t>
            </a:r>
            <a:r>
              <a:rPr lang="en-US" baseline="0" dirty="0"/>
              <a:t>specific answer. For example, if they don’t arrive at y = 3x + 14, then ask </a:t>
            </a:r>
            <a:r>
              <a:rPr lang="en-US" baseline="0" dirty="0" smtClean="0"/>
              <a:t>students </a:t>
            </a:r>
            <a:r>
              <a:rPr lang="en-US" baseline="0" dirty="0"/>
              <a:t>if they could simplify the function further. </a:t>
            </a:r>
            <a:r>
              <a:rPr lang="en-US" baseline="0" dirty="0" smtClean="0"/>
              <a:t>At this point the teacher could also ask: “what </a:t>
            </a:r>
            <a:r>
              <a:rPr lang="en-US" baseline="0" dirty="0"/>
              <a:t>14 in the function </a:t>
            </a:r>
            <a:r>
              <a:rPr lang="en-US" baseline="0" dirty="0" smtClean="0"/>
              <a:t>represents?”, “Why is the y-intercept </a:t>
            </a:r>
            <a:r>
              <a:rPr lang="en-US" baseline="0" dirty="0"/>
              <a:t>is a special point that is useful with linear </a:t>
            </a:r>
            <a:r>
              <a:rPr lang="en-US" baseline="0" dirty="0" smtClean="0"/>
              <a:t>functions?” At this point, </a:t>
            </a:r>
            <a:r>
              <a:rPr lang="en-US" baseline="0" dirty="0"/>
              <a:t>it is important to note that when we simplify to y = 3x + </a:t>
            </a:r>
            <a:r>
              <a:rPr lang="en-US" baseline="0" dirty="0" smtClean="0"/>
              <a:t>14 it </a:t>
            </a:r>
            <a:r>
              <a:rPr lang="en-US" baseline="0" dirty="0"/>
              <a:t>is referred </a:t>
            </a:r>
            <a:r>
              <a:rPr lang="en-US" baseline="0" dirty="0" smtClean="0"/>
              <a:t>as </a:t>
            </a:r>
            <a:r>
              <a:rPr lang="en-US" baseline="0" dirty="0"/>
              <a:t>slope-intercept form. This form entails the rate of change and the y-intercept. Slope-intercept form should be something </a:t>
            </a:r>
            <a:r>
              <a:rPr lang="en-US" baseline="0" dirty="0" smtClean="0"/>
              <a:t>students </a:t>
            </a:r>
            <a:r>
              <a:rPr lang="en-US" baseline="0" dirty="0"/>
              <a:t>are familiar with in previous math </a:t>
            </a:r>
            <a:r>
              <a:rPr lang="en-US" baseline="0" dirty="0" smtClean="0"/>
              <a:t>classes.  If students </a:t>
            </a:r>
            <a:r>
              <a:rPr lang="en-US" baseline="0" dirty="0"/>
              <a:t>don’t verify by plugging in specific </a:t>
            </a:r>
            <a:r>
              <a:rPr lang="en-US" baseline="0" dirty="0" smtClean="0"/>
              <a:t>values, </a:t>
            </a:r>
            <a:r>
              <a:rPr lang="en-US" baseline="0" dirty="0"/>
              <a:t>ask them to prove that both function would give them the same y value if </a:t>
            </a:r>
            <a:r>
              <a:rPr lang="en-US" i="1" baseline="0" dirty="0"/>
              <a:t>x</a:t>
            </a:r>
            <a:r>
              <a:rPr lang="en-US" i="0" baseline="0" dirty="0"/>
              <a:t> is a specific value, for  instance what is</a:t>
            </a:r>
            <a:r>
              <a:rPr lang="en-US" i="1" baseline="0" dirty="0"/>
              <a:t> y </a:t>
            </a:r>
            <a:r>
              <a:rPr lang="en-US" i="0" baseline="0" dirty="0"/>
              <a:t>if </a:t>
            </a:r>
            <a:r>
              <a:rPr lang="en-US" i="1" baseline="0" dirty="0"/>
              <a:t>x </a:t>
            </a:r>
            <a:r>
              <a:rPr lang="en-US" i="0" baseline="0" dirty="0"/>
              <a:t>is -2 or 0. </a:t>
            </a:r>
            <a:r>
              <a:rPr lang="en-US" i="0" baseline="0" dirty="0" smtClean="0"/>
              <a:t>The purpose of question four is </a:t>
            </a:r>
            <a:r>
              <a:rPr lang="en-US" i="0" baseline="0" dirty="0"/>
              <a:t>to consistently remind the students that even though two point are highlighted on the graph by </a:t>
            </a:r>
            <a:r>
              <a:rPr lang="en-US" i="0" baseline="0" dirty="0" smtClean="0"/>
              <a:t>circles, </a:t>
            </a:r>
            <a:r>
              <a:rPr lang="en-US" i="0" baseline="0" dirty="0"/>
              <a:t>there are infinite solutions (points) on any given line. </a:t>
            </a:r>
            <a:r>
              <a:rPr lang="en-US" i="0" baseline="0" dirty="0" smtClean="0"/>
              <a:t> </a:t>
            </a:r>
          </a:p>
          <a:p>
            <a:endParaRPr lang="en-US" i="0" baseline="0" dirty="0" smtClean="0"/>
          </a:p>
          <a:p>
            <a:r>
              <a:rPr lang="en-US" b="1" i="0" baseline="0" dirty="0" smtClean="0"/>
              <a:t>Misconceptions:  </a:t>
            </a:r>
            <a:r>
              <a:rPr lang="en-US" i="0" baseline="0" dirty="0" smtClean="0"/>
              <a:t>Students tend to think the only points on a line are those indicated with a circle.</a:t>
            </a:r>
            <a:endParaRPr lang="en-US" i="1" dirty="0"/>
          </a:p>
        </p:txBody>
      </p:sp>
      <p:sp>
        <p:nvSpPr>
          <p:cNvPr id="4" name="Slide Number Placeholder 3"/>
          <p:cNvSpPr>
            <a:spLocks noGrp="1"/>
          </p:cNvSpPr>
          <p:nvPr>
            <p:ph type="sldNum" sz="quarter" idx="10"/>
          </p:nvPr>
        </p:nvSpPr>
        <p:spPr/>
        <p:txBody>
          <a:bodyPr/>
          <a:lstStyle/>
          <a:p>
            <a:fld id="{883A906C-BDCD-4DD0-AD6E-6A37CB52800E}" type="slidenum">
              <a:rPr lang="en-US" smtClean="0"/>
              <a:t>36</a:t>
            </a:fld>
            <a:endParaRPr lang="en-US"/>
          </a:p>
        </p:txBody>
      </p:sp>
    </p:spTree>
    <p:extLst>
      <p:ext uri="{BB962C8B-B14F-4D97-AF65-F5344CB8AC3E}">
        <p14:creationId xmlns:p14="http://schemas.microsoft.com/office/powerpoint/2010/main" val="3500601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1" i="1" dirty="0"/>
                  <a:t>Handout goes with this</a:t>
                </a:r>
                <a:r>
                  <a:rPr lang="en-US" b="1" i="1" baseline="0" dirty="0"/>
                  <a:t> PowerPoint slide. ANSWER KEY BELOW.</a:t>
                </a:r>
              </a:p>
              <a:p>
                <a:endParaRPr lang="en-US" b="1" i="1" dirty="0"/>
              </a:p>
              <a:p>
                <a:r>
                  <a:rPr lang="en-US" b="1" dirty="0"/>
                  <a:t>Student Responses:</a:t>
                </a:r>
              </a:p>
              <a:p>
                <a:r>
                  <a:rPr lang="en-US" dirty="0"/>
                  <a:t>Graph 1: 			  Graph 2: </a:t>
                </a:r>
              </a:p>
              <a:p>
                <a:r>
                  <a:rPr lang="en-US" dirty="0"/>
                  <a:t>∆y = -2(∆x) 			   ∆y = </a:t>
                </a:r>
                <a14:m>
                  <m:oMath xmlns:m="http://schemas.openxmlformats.org/officeDocument/2006/math">
                    <m:r>
                      <a:rPr lang="en-US" b="0" i="0" smtClean="0">
                        <a:latin typeface="Cambria Math" panose="02040503050406030204" pitchFamily="18" charset="0"/>
                      </a:rPr>
                      <m:t>−</m:t>
                    </m:r>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m:t>
                        </m:r>
                      </m:den>
                    </m:f>
                  </m:oMath>
                </a14:m>
                <a:r>
                  <a:rPr lang="en-US" dirty="0"/>
                  <a:t>(∆x) </a:t>
                </a:r>
              </a:p>
              <a:p>
                <a:r>
                  <a:rPr lang="en-US" dirty="0"/>
                  <a:t>Changing away from the ordered pair (2, 3)      Changing away from (-3, 2)</a:t>
                </a:r>
              </a:p>
              <a:p>
                <a:r>
                  <a:rPr lang="en-US" dirty="0"/>
                  <a:t>(y – 3) = -2(x – 2)		   (y – 2) = </a:t>
                </a:r>
                <a14:m>
                  <m:oMath xmlns:m="http://schemas.openxmlformats.org/officeDocument/2006/math">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4</m:t>
                        </m:r>
                      </m:den>
                    </m:f>
                  </m:oMath>
                </a14:m>
                <a:r>
                  <a:rPr lang="en-US" dirty="0"/>
                  <a:t> (x – (-3))</a:t>
                </a:r>
              </a:p>
              <a:p>
                <a:r>
                  <a:rPr lang="en-US" dirty="0"/>
                  <a:t>y – 3 = -2x + 4			    y – 2 = </a:t>
                </a:r>
                <a14:m>
                  <m:oMath xmlns:m="http://schemas.openxmlformats.org/officeDocument/2006/math">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4</m:t>
                        </m:r>
                      </m:den>
                    </m:f>
                  </m:oMath>
                </a14:m>
                <a:r>
                  <a:rPr lang="en-US" dirty="0"/>
                  <a:t>x  </a:t>
                </a:r>
                <a14:m>
                  <m:oMath xmlns:m="http://schemas.openxmlformats.org/officeDocument/2006/math">
                    <m:r>
                      <a:rPr lang="en-US" b="0" i="0" smtClean="0">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3</m:t>
                        </m:r>
                      </m:num>
                      <m:den>
                        <m:r>
                          <a:rPr lang="en-US" i="1">
                            <a:latin typeface="Cambria Math" panose="02040503050406030204" pitchFamily="18" charset="0"/>
                          </a:rPr>
                          <m:t>4</m:t>
                        </m:r>
                      </m:den>
                    </m:f>
                  </m:oMath>
                </a14:m>
                <a:endParaRPr lang="en-US" dirty="0"/>
              </a:p>
              <a:p>
                <a:r>
                  <a:rPr lang="en-US" dirty="0"/>
                  <a:t>y = -2x + 7			    y = </a:t>
                </a:r>
                <a14:m>
                  <m:oMath xmlns:m="http://schemas.openxmlformats.org/officeDocument/2006/math">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4</m:t>
                        </m:r>
                      </m:den>
                    </m:f>
                  </m:oMath>
                </a14:m>
                <a:r>
                  <a:rPr lang="en-US" dirty="0"/>
                  <a:t>x + 1</a:t>
                </a:r>
                <a14:m>
                  <m:oMath xmlns:m="http://schemas.openxmlformats.org/officeDocument/2006/math">
                    <m:f>
                      <m:fPr>
                        <m:ctrlPr>
                          <a:rPr lang="en-US" i="1">
                            <a:latin typeface="Cambria Math" panose="02040503050406030204" pitchFamily="18" charset="0"/>
                          </a:rPr>
                        </m:ctrlPr>
                      </m:fPr>
                      <m:num>
                        <m:r>
                          <a:rPr lang="en-US" b="0" i="1" smtClean="0">
                            <a:latin typeface="Cambria Math" panose="02040503050406030204" pitchFamily="18" charset="0"/>
                          </a:rPr>
                          <m:t>1</m:t>
                        </m:r>
                      </m:num>
                      <m:den>
                        <m:r>
                          <a:rPr lang="en-US" i="1">
                            <a:latin typeface="Cambria Math" panose="02040503050406030204" pitchFamily="18" charset="0"/>
                          </a:rPr>
                          <m:t>4</m:t>
                        </m:r>
                      </m:den>
                    </m:f>
                  </m:oMath>
                </a14:m>
                <a:endParaRPr lang="en-US" dirty="0"/>
              </a:p>
              <a:p>
                <a:endParaRPr lang="en-US" dirty="0"/>
              </a:p>
              <a:p>
                <a:r>
                  <a:rPr lang="en-US" b="1" dirty="0"/>
                  <a:t>Teacher Notes: </a:t>
                </a:r>
                <a:r>
                  <a:rPr lang="en-US" dirty="0"/>
                  <a:t>Students may struggle coming up with the expressions that represent the change in y and the change in x. One way to help </a:t>
                </a:r>
                <a:r>
                  <a:rPr lang="en-US" dirty="0" smtClean="0"/>
                  <a:t>students </a:t>
                </a:r>
                <a:r>
                  <a:rPr lang="en-US" dirty="0"/>
                  <a:t>is to prompt them to represent the information in a table and ask how </a:t>
                </a:r>
                <a:r>
                  <a:rPr lang="en-US" dirty="0" smtClean="0"/>
                  <a:t>to</a:t>
                </a:r>
                <a:r>
                  <a:rPr lang="en-US" baseline="0" dirty="0" smtClean="0"/>
                  <a:t> </a:t>
                </a:r>
                <a:r>
                  <a:rPr lang="en-US" dirty="0" smtClean="0"/>
                  <a:t>identify </a:t>
                </a:r>
                <a:r>
                  <a:rPr lang="en-US" dirty="0"/>
                  <a:t>changes </a:t>
                </a:r>
                <a:r>
                  <a:rPr lang="en-US" dirty="0" smtClean="0"/>
                  <a:t>between two </a:t>
                </a:r>
                <a:r>
                  <a:rPr lang="en-US" dirty="0"/>
                  <a:t>quantities. With the progression of the </a:t>
                </a:r>
                <a:r>
                  <a:rPr lang="en-US" dirty="0" smtClean="0"/>
                  <a:t>unit, </a:t>
                </a:r>
                <a:r>
                  <a:rPr lang="en-US" dirty="0"/>
                  <a:t>students may </a:t>
                </a:r>
                <a:r>
                  <a:rPr lang="en-US" dirty="0" smtClean="0"/>
                  <a:t>not be solving </a:t>
                </a:r>
                <a:r>
                  <a:rPr lang="en-US" dirty="0"/>
                  <a:t>for y </a:t>
                </a:r>
                <a:r>
                  <a:rPr lang="en-US" dirty="0" smtClean="0"/>
                  <a:t>yet but </a:t>
                </a:r>
                <a:r>
                  <a:rPr lang="en-US" dirty="0"/>
                  <a:t>it would be a great point to ask questions about the similarities and differences of point slope form and slope intercept form. At this point, ask questions about when </a:t>
                </a:r>
                <a:r>
                  <a:rPr lang="en-US" dirty="0" smtClean="0"/>
                  <a:t>to </a:t>
                </a:r>
                <a:r>
                  <a:rPr lang="en-US" dirty="0"/>
                  <a:t>use point slope form and slope intercept form. Possible responses may </a:t>
                </a:r>
                <a:r>
                  <a:rPr lang="en-US" dirty="0" smtClean="0"/>
                  <a:t>be: “When</a:t>
                </a:r>
                <a:r>
                  <a:rPr lang="en-US" baseline="0" dirty="0" smtClean="0"/>
                  <a:t> using</a:t>
                </a:r>
                <a:r>
                  <a:rPr lang="en-US" dirty="0" smtClean="0"/>
                  <a:t> </a:t>
                </a:r>
                <a:r>
                  <a:rPr lang="en-US" dirty="0"/>
                  <a:t>slope intercept </a:t>
                </a:r>
                <a:r>
                  <a:rPr lang="en-US" dirty="0" smtClean="0"/>
                  <a:t>form, we </a:t>
                </a:r>
                <a:r>
                  <a:rPr lang="en-US" dirty="0"/>
                  <a:t>are looking at changing away from the y – intercept </a:t>
                </a:r>
                <a:r>
                  <a:rPr lang="en-US" dirty="0" smtClean="0"/>
                  <a:t>.” In point </a:t>
                </a:r>
                <a:r>
                  <a:rPr lang="en-US" dirty="0"/>
                  <a:t>slope </a:t>
                </a:r>
                <a:r>
                  <a:rPr lang="en-US" dirty="0" smtClean="0"/>
                  <a:t>form, we </a:t>
                </a:r>
                <a:r>
                  <a:rPr lang="en-US" dirty="0"/>
                  <a:t>are changing away from any given </a:t>
                </a:r>
                <a:r>
                  <a:rPr lang="en-US" dirty="0" smtClean="0"/>
                  <a:t>point.” Keep </a:t>
                </a:r>
                <a:r>
                  <a:rPr lang="en-US" dirty="0"/>
                  <a:t>in mind the structure of the expressions </a:t>
                </a:r>
                <a:r>
                  <a:rPr lang="en-US" dirty="0" smtClean="0"/>
                  <a:t>that</a:t>
                </a:r>
                <a:r>
                  <a:rPr lang="en-US" baseline="0" dirty="0" smtClean="0"/>
                  <a:t> students</a:t>
                </a:r>
                <a:r>
                  <a:rPr lang="en-US" dirty="0" smtClean="0"/>
                  <a:t> write.  It </a:t>
                </a:r>
                <a:r>
                  <a:rPr lang="en-US" dirty="0"/>
                  <a:t>will help </a:t>
                </a:r>
                <a:r>
                  <a:rPr lang="en-US" dirty="0" smtClean="0"/>
                  <a:t>students</a:t>
                </a:r>
                <a:r>
                  <a:rPr lang="en-US" baseline="0" dirty="0" smtClean="0"/>
                  <a:t> </a:t>
                </a:r>
                <a:r>
                  <a:rPr lang="en-US" dirty="0" smtClean="0"/>
                  <a:t>to </a:t>
                </a:r>
                <a:r>
                  <a:rPr lang="en-US" dirty="0"/>
                  <a:t>be successful and continue to reason </a:t>
                </a:r>
                <a:r>
                  <a:rPr lang="en-US" dirty="0" smtClean="0"/>
                  <a:t>mathematically. </a:t>
                </a:r>
                <a:r>
                  <a:rPr lang="en-US" dirty="0"/>
                  <a:t>Encourage students</a:t>
                </a:r>
                <a:r>
                  <a:rPr lang="en-US" baseline="0" dirty="0"/>
                  <a:t> to </a:t>
                </a:r>
                <a:r>
                  <a:rPr lang="en-US" baseline="0" dirty="0" smtClean="0"/>
                  <a:t>always verify </a:t>
                </a:r>
                <a:r>
                  <a:rPr lang="en-US" baseline="0" dirty="0"/>
                  <a:t>their function is correct by using </a:t>
                </a:r>
                <a:r>
                  <a:rPr lang="en-US" baseline="0" dirty="0" smtClean="0"/>
                  <a:t>another point. </a:t>
                </a:r>
                <a:endParaRPr lang="en-US" dirty="0"/>
              </a:p>
            </p:txBody>
          </p:sp>
        </mc:Choice>
        <mc:Fallback xmlns="">
          <p:sp>
            <p:nvSpPr>
              <p:cNvPr id="3" name="Notes Placeholder 2"/>
              <p:cNvSpPr>
                <a:spLocks noGrp="1"/>
              </p:cNvSpPr>
              <p:nvPr>
                <p:ph type="body" idx="1"/>
              </p:nvPr>
            </p:nvSpPr>
            <p:spPr/>
            <p:txBody>
              <a:bodyPr/>
              <a:lstStyle/>
              <a:p>
                <a:r>
                  <a:rPr lang="en-US" dirty="0"/>
                  <a:t>Student Responses:</a:t>
                </a:r>
              </a:p>
              <a:p>
                <a:r>
                  <a:rPr lang="en-US" dirty="0"/>
                  <a:t>Graph 1: 			  Graph 2: </a:t>
                </a:r>
              </a:p>
              <a:p>
                <a:r>
                  <a:rPr lang="en-US" dirty="0"/>
                  <a:t>∆y = -2(∆x) 			   ∆y = </a:t>
                </a:r>
                <a:r>
                  <a:rPr lang="en-US" b="0" i="0">
                    <a:latin typeface="Cambria Math" panose="02040503050406030204" pitchFamily="18" charset="0"/>
                  </a:rPr>
                  <a:t>−1/4</a:t>
                </a:r>
                <a:r>
                  <a:rPr lang="en-US" dirty="0"/>
                  <a:t>(∆x) </a:t>
                </a:r>
              </a:p>
              <a:p>
                <a:r>
                  <a:rPr lang="en-US" dirty="0"/>
                  <a:t>Changing away from the ordered pair (2, 3)      Changing away from (-3, 2)</a:t>
                </a:r>
              </a:p>
              <a:p>
                <a:r>
                  <a:rPr lang="en-US" dirty="0"/>
                  <a:t>(y – 3) = -2(x – 2)		   (y – 2) = </a:t>
                </a:r>
                <a:r>
                  <a:rPr lang="en-US" i="0">
                    <a:latin typeface="Cambria Math" panose="02040503050406030204" pitchFamily="18" charset="0"/>
                  </a:rPr>
                  <a:t>−1/4</a:t>
                </a:r>
                <a:r>
                  <a:rPr lang="en-US" dirty="0"/>
                  <a:t> (x – (-3))</a:t>
                </a:r>
              </a:p>
              <a:p>
                <a:r>
                  <a:rPr lang="en-US" dirty="0"/>
                  <a:t>y – 3 = -2x + 4			    y – 2 = </a:t>
                </a:r>
                <a:r>
                  <a:rPr lang="en-US" i="0">
                    <a:latin typeface="Cambria Math" panose="02040503050406030204" pitchFamily="18" charset="0"/>
                  </a:rPr>
                  <a:t>−1/4</a:t>
                </a:r>
                <a:r>
                  <a:rPr lang="en-US" dirty="0"/>
                  <a:t>x  </a:t>
                </a:r>
                <a:r>
                  <a:rPr lang="en-US" b="0" i="0">
                    <a:latin typeface="Cambria Math" panose="02040503050406030204" pitchFamily="18" charset="0"/>
                  </a:rPr>
                  <a:t>−3/</a:t>
                </a:r>
                <a:r>
                  <a:rPr lang="en-US" i="0">
                    <a:latin typeface="Cambria Math" panose="02040503050406030204" pitchFamily="18" charset="0"/>
                  </a:rPr>
                  <a:t>4</a:t>
                </a:r>
                <a:endParaRPr lang="en-US" dirty="0"/>
              </a:p>
              <a:p>
                <a:r>
                  <a:rPr lang="en-US" dirty="0"/>
                  <a:t>y = -2x + 7			    y = </a:t>
                </a:r>
                <a:r>
                  <a:rPr lang="en-US" i="0">
                    <a:latin typeface="Cambria Math" panose="02040503050406030204" pitchFamily="18" charset="0"/>
                  </a:rPr>
                  <a:t>−1/4</a:t>
                </a:r>
                <a:r>
                  <a:rPr lang="en-US" dirty="0"/>
                  <a:t>x + 1</a:t>
                </a:r>
                <a:r>
                  <a:rPr lang="en-US" b="0" i="0">
                    <a:latin typeface="Cambria Math" panose="02040503050406030204" pitchFamily="18" charset="0"/>
                  </a:rPr>
                  <a:t>1/</a:t>
                </a:r>
                <a:r>
                  <a:rPr lang="en-US" i="0">
                    <a:latin typeface="Cambria Math" panose="02040503050406030204" pitchFamily="18" charset="0"/>
                  </a:rPr>
                  <a:t>4</a:t>
                </a:r>
                <a:endParaRPr lang="en-US" dirty="0"/>
              </a:p>
              <a:p>
                <a:endParaRPr lang="en-US" dirty="0"/>
              </a:p>
              <a:p>
                <a:r>
                  <a:rPr lang="en-US" dirty="0"/>
                  <a:t>Teacher Notes: Students may struggle coming up with the expressions that represent the change in y and the change in x. One way to help them is to prompt them to represent the information in a table and ask how we identified changes in two quantities. With the progression of the unit students may not solve for y but it would be a great point to ask questions about the similarities and differences of point slope form and slope intercept form. At this point, ask questions about when you would use point slope form and slope intercept form. Possible responses may be in slope intercept form you are looking at changing away from the y – intercept but in point slope form you are changing away from any given point. Keep in mind the structure of the expressions they write will help them to be successful and continue to reason through the math. </a:t>
                </a:r>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37</a:t>
            </a:fld>
            <a:endParaRPr lang="en-US"/>
          </a:p>
        </p:txBody>
      </p:sp>
    </p:spTree>
    <p:extLst>
      <p:ext uri="{BB962C8B-B14F-4D97-AF65-F5344CB8AC3E}">
        <p14:creationId xmlns:p14="http://schemas.microsoft.com/office/powerpoint/2010/main" val="7418173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1" i="1" dirty="0"/>
                  <a:t>Handout goes with this</a:t>
                </a:r>
                <a:r>
                  <a:rPr lang="en-US" b="1" i="1" baseline="0" dirty="0"/>
                  <a:t> PowerPoint slide. ANSWER KEY BELOW.</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t>Student</a:t>
                </a:r>
                <a:r>
                  <a:rPr lang="en-US" b="1" baseline="0" dirty="0"/>
                  <a:t> responses: </a:t>
                </a:r>
              </a:p>
              <a:p>
                <a:r>
                  <a:rPr lang="en-US" baseline="0" dirty="0"/>
                  <a:t>Students may </a:t>
                </a:r>
                <a:r>
                  <a:rPr lang="en-US" baseline="0" dirty="0" smtClean="0"/>
                  <a:t>vary.  The ordered </a:t>
                </a:r>
                <a:r>
                  <a:rPr lang="en-US" baseline="0" dirty="0"/>
                  <a:t>pair they choose to </a:t>
                </a:r>
                <a:r>
                  <a:rPr lang="en-US" baseline="0" dirty="0" smtClean="0"/>
                  <a:t>move from may be different ; however, students should identify they will </a:t>
                </a:r>
                <a:r>
                  <a:rPr lang="en-US" baseline="0" dirty="0"/>
                  <a:t>get the same function </a:t>
                </a:r>
                <a:r>
                  <a:rPr lang="en-US" baseline="0" dirty="0" smtClean="0"/>
                  <a:t>in </a:t>
                </a:r>
                <a:r>
                  <a:rPr lang="en-US" baseline="0" dirty="0"/>
                  <a:t>the end. </a:t>
                </a:r>
              </a:p>
              <a:p>
                <a:endParaRPr lang="en-US" dirty="0"/>
              </a:p>
              <a:p>
                <a:r>
                  <a:rPr lang="en-US" dirty="0"/>
                  <a:t>Table 1: 			   Table 2: </a:t>
                </a:r>
              </a:p>
              <a:p>
                <a:r>
                  <a:rPr lang="en-US" dirty="0"/>
                  <a:t>∆</a:t>
                </a:r>
                <a:r>
                  <a:rPr lang="en-US" i="1" dirty="0"/>
                  <a:t>y</a:t>
                </a:r>
                <a:r>
                  <a:rPr lang="en-US" dirty="0"/>
                  <a:t> = 0.2(∆</a:t>
                </a:r>
                <a:r>
                  <a:rPr lang="en-US" i="1" dirty="0"/>
                  <a:t>x</a:t>
                </a:r>
                <a:r>
                  <a:rPr lang="en-US" dirty="0"/>
                  <a:t>)	 		   ∆</a:t>
                </a:r>
                <a:r>
                  <a:rPr lang="en-US" i="1" dirty="0"/>
                  <a:t>y</a:t>
                </a:r>
                <a:r>
                  <a:rPr lang="en-US" dirty="0"/>
                  <a:t> = </a:t>
                </a:r>
                <a14:m>
                  <m:oMath xmlns:m="http://schemas.openxmlformats.org/officeDocument/2006/math">
                    <m:r>
                      <a:rPr lang="en-US">
                        <a:latin typeface="Cambria Math" panose="02040503050406030204" pitchFamily="18" charset="0"/>
                      </a:rPr>
                      <m:t>−</m:t>
                    </m:r>
                    <m:r>
                      <a:rPr lang="en-US" b="0" i="1" smtClean="0">
                        <a:latin typeface="Cambria Math" panose="02040503050406030204" pitchFamily="18" charset="0"/>
                      </a:rPr>
                      <m:t>1.5</m:t>
                    </m:r>
                  </m:oMath>
                </a14:m>
                <a:r>
                  <a:rPr lang="en-US" dirty="0"/>
                  <a:t>(∆</a:t>
                </a:r>
                <a:r>
                  <a:rPr lang="en-US" i="1" dirty="0"/>
                  <a:t>x</a:t>
                </a:r>
                <a:r>
                  <a:rPr lang="en-US" dirty="0"/>
                  <a:t>) </a:t>
                </a:r>
              </a:p>
              <a:p>
                <a:r>
                  <a:rPr lang="en-US" dirty="0"/>
                  <a:t>Changing away from the ordered pair (2, 3.4)      Changing away from (1.5, 6.5)</a:t>
                </a:r>
              </a:p>
              <a:p>
                <a:r>
                  <a:rPr lang="en-US" dirty="0"/>
                  <a:t>(</a:t>
                </a:r>
                <a:r>
                  <a:rPr lang="en-US" i="1" dirty="0"/>
                  <a:t>y</a:t>
                </a:r>
                <a:r>
                  <a:rPr lang="en-US" dirty="0"/>
                  <a:t> – 3.4) = 0.2(</a:t>
                </a:r>
                <a:r>
                  <a:rPr lang="en-US" i="1" dirty="0"/>
                  <a:t>x</a:t>
                </a:r>
                <a:r>
                  <a:rPr lang="en-US" dirty="0"/>
                  <a:t> – 2)		   (</a:t>
                </a:r>
                <a:r>
                  <a:rPr lang="en-US" i="1" dirty="0"/>
                  <a:t>y</a:t>
                </a:r>
                <a:r>
                  <a:rPr lang="en-US" dirty="0"/>
                  <a:t> – 6.5) = </a:t>
                </a:r>
                <a14:m>
                  <m:oMath xmlns:m="http://schemas.openxmlformats.org/officeDocument/2006/math">
                    <m:r>
                      <a:rPr lang="en-US">
                        <a:latin typeface="Cambria Math" panose="02040503050406030204" pitchFamily="18" charset="0"/>
                      </a:rPr>
                      <m:t>−</m:t>
                    </m:r>
                    <m:r>
                      <a:rPr lang="en-US" b="0" i="1" smtClean="0">
                        <a:latin typeface="Cambria Math" panose="02040503050406030204" pitchFamily="18" charset="0"/>
                      </a:rPr>
                      <m:t>1.5</m:t>
                    </m:r>
                  </m:oMath>
                </a14:m>
                <a:r>
                  <a:rPr lang="en-US" dirty="0"/>
                  <a:t> (</a:t>
                </a:r>
                <a:r>
                  <a:rPr lang="en-US" i="1" dirty="0"/>
                  <a:t>x</a:t>
                </a:r>
                <a:r>
                  <a:rPr lang="en-US" dirty="0"/>
                  <a:t> – 1.5)</a:t>
                </a:r>
              </a:p>
              <a:p>
                <a:r>
                  <a:rPr lang="en-US" i="1" dirty="0"/>
                  <a:t>y</a:t>
                </a:r>
                <a:r>
                  <a:rPr lang="en-US" dirty="0"/>
                  <a:t> – 3.4 = 0.2</a:t>
                </a:r>
                <a:r>
                  <a:rPr lang="en-US" i="1" dirty="0"/>
                  <a:t>x</a:t>
                </a:r>
                <a:r>
                  <a:rPr lang="en-US" dirty="0"/>
                  <a:t> – 0.4		    </a:t>
                </a:r>
                <a:r>
                  <a:rPr lang="en-US" i="1" dirty="0"/>
                  <a:t>y</a:t>
                </a:r>
                <a:r>
                  <a:rPr lang="en-US" dirty="0"/>
                  <a:t> – 6.5 = </a:t>
                </a:r>
                <a14:m>
                  <m:oMath xmlns:m="http://schemas.openxmlformats.org/officeDocument/2006/math">
                    <m:r>
                      <a:rPr lang="en-US">
                        <a:latin typeface="Cambria Math" panose="02040503050406030204" pitchFamily="18" charset="0"/>
                      </a:rPr>
                      <m:t>−</m:t>
                    </m:r>
                    <m:r>
                      <a:rPr lang="en-US" b="0" i="1" smtClean="0">
                        <a:latin typeface="Cambria Math" panose="02040503050406030204" pitchFamily="18" charset="0"/>
                      </a:rPr>
                      <m:t>1.5</m:t>
                    </m:r>
                  </m:oMath>
                </a14:m>
                <a:r>
                  <a:rPr lang="en-US" i="1" dirty="0"/>
                  <a:t>x</a:t>
                </a:r>
                <a:r>
                  <a:rPr lang="en-US" dirty="0"/>
                  <a:t> + 2.25</a:t>
                </a:r>
              </a:p>
              <a:p>
                <a:r>
                  <a:rPr lang="en-US" i="1" dirty="0"/>
                  <a:t>y</a:t>
                </a:r>
                <a:r>
                  <a:rPr lang="en-US" dirty="0"/>
                  <a:t> = 0.2</a:t>
                </a:r>
                <a:r>
                  <a:rPr lang="en-US" i="1" dirty="0"/>
                  <a:t>x</a:t>
                </a:r>
                <a:r>
                  <a:rPr lang="en-US" dirty="0"/>
                  <a:t> + 3 or </a:t>
                </a:r>
                <a:r>
                  <a:rPr lang="en-US" i="1" dirty="0"/>
                  <a:t>y</a:t>
                </a:r>
                <a:r>
                  <a:rPr lang="en-US" dirty="0"/>
                  <a:t>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r>
                          <a:rPr lang="en-US" b="0" i="1" smtClean="0">
                            <a:latin typeface="Cambria Math" panose="02040503050406030204" pitchFamily="18" charset="0"/>
                          </a:rPr>
                          <m:t>5</m:t>
                        </m:r>
                      </m:den>
                    </m:f>
                  </m:oMath>
                </a14:m>
                <a:r>
                  <a:rPr lang="en-US" dirty="0"/>
                  <a:t> </a:t>
                </a:r>
                <a:r>
                  <a:rPr lang="en-US" i="1" dirty="0"/>
                  <a:t>x</a:t>
                </a:r>
                <a:r>
                  <a:rPr lang="en-US" dirty="0"/>
                  <a:t> + 3		   </a:t>
                </a:r>
                <a:r>
                  <a:rPr lang="en-US" i="1" dirty="0"/>
                  <a:t> y </a:t>
                </a:r>
                <a:r>
                  <a:rPr lang="en-US" dirty="0"/>
                  <a:t>= – 1.5</a:t>
                </a:r>
                <a:r>
                  <a:rPr lang="en-US" i="1" dirty="0"/>
                  <a:t>x</a:t>
                </a:r>
                <a:r>
                  <a:rPr lang="en-US" dirty="0"/>
                  <a:t> + 8.75</a:t>
                </a:r>
              </a:p>
              <a:p>
                <a:endParaRPr lang="en-US" dirty="0"/>
              </a:p>
              <a:p>
                <a:r>
                  <a:rPr lang="en-US" b="1" dirty="0"/>
                  <a:t>Teacher Notes: </a:t>
                </a:r>
                <a:r>
                  <a:rPr lang="en-US" dirty="0"/>
                  <a:t>For these</a:t>
                </a:r>
                <a:r>
                  <a:rPr lang="en-US" baseline="0" dirty="0"/>
                  <a:t> questions four different points are given. Facilitate students to share </a:t>
                </a:r>
                <a:r>
                  <a:rPr lang="en-US" baseline="0" dirty="0" smtClean="0"/>
                  <a:t>their </a:t>
                </a:r>
                <a:r>
                  <a:rPr lang="en-US" baseline="0" dirty="0"/>
                  <a:t>solution </a:t>
                </a:r>
                <a:r>
                  <a:rPr lang="en-US" baseline="0" dirty="0" smtClean="0"/>
                  <a:t>paths </a:t>
                </a:r>
                <a:r>
                  <a:rPr lang="en-US" baseline="0" dirty="0"/>
                  <a:t>by using different points and continue to </a:t>
                </a:r>
                <a:r>
                  <a:rPr lang="en-US" baseline="0" dirty="0" smtClean="0"/>
                  <a:t>compare.  The students should develop, </a:t>
                </a:r>
                <a:r>
                  <a:rPr lang="en-US" baseline="0" dirty="0"/>
                  <a:t>no matter which point you begin </a:t>
                </a:r>
                <a:r>
                  <a:rPr lang="en-US" baseline="0" dirty="0" smtClean="0"/>
                  <a:t>with, </a:t>
                </a:r>
                <a:r>
                  <a:rPr lang="en-US" baseline="0" dirty="0"/>
                  <a:t>the slope-intercept form will always be the same if all math is done correctly. </a:t>
                </a:r>
              </a:p>
              <a:p>
                <a:endParaRPr lang="en-US" dirty="0"/>
              </a:p>
              <a:p>
                <a:r>
                  <a:rPr lang="en-US" b="1" dirty="0"/>
                  <a:t>Additional </a:t>
                </a:r>
                <a:r>
                  <a:rPr lang="en-US" b="1" dirty="0" smtClean="0"/>
                  <a:t>Practice: </a:t>
                </a:r>
                <a:r>
                  <a:rPr lang="en-US" dirty="0" smtClean="0"/>
                  <a:t>Provide </a:t>
                </a:r>
                <a:r>
                  <a:rPr lang="en-US" dirty="0"/>
                  <a:t>for students to practice finding the function. </a:t>
                </a:r>
                <a:r>
                  <a:rPr lang="en-US" dirty="0" smtClean="0"/>
                  <a:t>If students are not developing the idea</a:t>
                </a:r>
                <a:r>
                  <a:rPr lang="en-US" baseline="0" dirty="0" smtClean="0"/>
                  <a:t> that by using different starting points, it still results in the same function; </a:t>
                </a:r>
                <a:r>
                  <a:rPr lang="en-US" dirty="0" smtClean="0"/>
                  <a:t>take time to have </a:t>
                </a:r>
                <a:r>
                  <a:rPr lang="en-US" dirty="0"/>
                  <a:t>students analyze and critique the work of </a:t>
                </a:r>
                <a:r>
                  <a:rPr lang="en-US" dirty="0" smtClean="0"/>
                  <a:t>peers.  </a:t>
                </a:r>
                <a:endParaRPr lang="en-US" dirty="0"/>
              </a:p>
              <a:p>
                <a:endParaRPr lang="en-US" dirty="0"/>
              </a:p>
              <a:p>
                <a:endParaRPr lang="en-US" baseline="0" dirty="0"/>
              </a:p>
              <a:p>
                <a:endParaRPr lang="en-US" baseline="0" dirty="0"/>
              </a:p>
            </p:txBody>
          </p:sp>
        </mc:Choice>
        <mc:Fallback xmlns="">
          <p:sp>
            <p:nvSpPr>
              <p:cNvPr id="3" name="Notes Placeholder 2"/>
              <p:cNvSpPr>
                <a:spLocks noGrp="1"/>
              </p:cNvSpPr>
              <p:nvPr>
                <p:ph type="body" idx="1"/>
              </p:nvPr>
            </p:nvSpPr>
            <p:spPr/>
            <p:txBody>
              <a:bodyPr/>
              <a:lstStyle/>
              <a:p>
                <a:r>
                  <a:rPr lang="en-US" dirty="0"/>
                  <a:t>Student</a:t>
                </a:r>
                <a:r>
                  <a:rPr lang="en-US" baseline="0" dirty="0"/>
                  <a:t> responses: </a:t>
                </a:r>
              </a:p>
              <a:p>
                <a:r>
                  <a:rPr lang="en-US" baseline="0" dirty="0"/>
                  <a:t>Students may vary in the ordered pair they choose to vary from but will get the same function at the end. </a:t>
                </a:r>
              </a:p>
              <a:p>
                <a:endParaRPr lang="en-US" dirty="0"/>
              </a:p>
              <a:p>
                <a:r>
                  <a:rPr lang="en-US" dirty="0"/>
                  <a:t>Table 1: 			   Table 2: </a:t>
                </a:r>
              </a:p>
              <a:p>
                <a:r>
                  <a:rPr lang="en-US" dirty="0"/>
                  <a:t>∆</a:t>
                </a:r>
                <a:r>
                  <a:rPr lang="en-US" i="1" dirty="0"/>
                  <a:t>y</a:t>
                </a:r>
                <a:r>
                  <a:rPr lang="en-US" dirty="0"/>
                  <a:t> = 0.2(∆</a:t>
                </a:r>
                <a:r>
                  <a:rPr lang="en-US" i="1" dirty="0"/>
                  <a:t>x</a:t>
                </a:r>
                <a:r>
                  <a:rPr lang="en-US" dirty="0"/>
                  <a:t>)	 		   ∆</a:t>
                </a:r>
                <a:r>
                  <a:rPr lang="en-US" i="1" dirty="0"/>
                  <a:t>y</a:t>
                </a:r>
                <a:r>
                  <a:rPr lang="en-US" dirty="0"/>
                  <a:t> = </a:t>
                </a:r>
                <a:r>
                  <a:rPr lang="en-US" i="0">
                    <a:latin typeface="Cambria Math" panose="02040503050406030204" pitchFamily="18" charset="0"/>
                  </a:rPr>
                  <a:t>−</a:t>
                </a:r>
                <a:r>
                  <a:rPr lang="en-US" b="0" i="0">
                    <a:latin typeface="Cambria Math" panose="02040503050406030204" pitchFamily="18" charset="0"/>
                  </a:rPr>
                  <a:t>1.5</a:t>
                </a:r>
                <a:r>
                  <a:rPr lang="en-US" dirty="0"/>
                  <a:t>(∆</a:t>
                </a:r>
                <a:r>
                  <a:rPr lang="en-US" i="1" dirty="0"/>
                  <a:t>x</a:t>
                </a:r>
                <a:r>
                  <a:rPr lang="en-US" dirty="0"/>
                  <a:t>) </a:t>
                </a:r>
              </a:p>
              <a:p>
                <a:r>
                  <a:rPr lang="en-US" dirty="0"/>
                  <a:t>Changing away from the ordered pair (2, 3.4)      Changing away from (1.5, 6.5)</a:t>
                </a:r>
              </a:p>
              <a:p>
                <a:r>
                  <a:rPr lang="en-US" dirty="0"/>
                  <a:t>(</a:t>
                </a:r>
                <a:r>
                  <a:rPr lang="en-US" i="1" dirty="0"/>
                  <a:t>y</a:t>
                </a:r>
                <a:r>
                  <a:rPr lang="en-US" dirty="0"/>
                  <a:t> – 3.4) = 0.2(</a:t>
                </a:r>
                <a:r>
                  <a:rPr lang="en-US" i="1" dirty="0"/>
                  <a:t>x</a:t>
                </a:r>
                <a:r>
                  <a:rPr lang="en-US" dirty="0"/>
                  <a:t> – 2)		   (</a:t>
                </a:r>
                <a:r>
                  <a:rPr lang="en-US" i="1" dirty="0"/>
                  <a:t>y</a:t>
                </a:r>
                <a:r>
                  <a:rPr lang="en-US" dirty="0"/>
                  <a:t> – 6.5) = </a:t>
                </a:r>
                <a:r>
                  <a:rPr lang="en-US" i="0">
                    <a:latin typeface="Cambria Math" panose="02040503050406030204" pitchFamily="18" charset="0"/>
                  </a:rPr>
                  <a:t>−</a:t>
                </a:r>
                <a:r>
                  <a:rPr lang="en-US" b="0" i="0">
                    <a:latin typeface="Cambria Math" panose="02040503050406030204" pitchFamily="18" charset="0"/>
                  </a:rPr>
                  <a:t>1.5</a:t>
                </a:r>
                <a:r>
                  <a:rPr lang="en-US" dirty="0"/>
                  <a:t> (</a:t>
                </a:r>
                <a:r>
                  <a:rPr lang="en-US" i="1" dirty="0"/>
                  <a:t>x</a:t>
                </a:r>
                <a:r>
                  <a:rPr lang="en-US" dirty="0"/>
                  <a:t> – 1.5)</a:t>
                </a:r>
              </a:p>
              <a:p>
                <a:r>
                  <a:rPr lang="en-US" i="1" dirty="0"/>
                  <a:t>y</a:t>
                </a:r>
                <a:r>
                  <a:rPr lang="en-US" dirty="0"/>
                  <a:t> – 3.4 = 0.2</a:t>
                </a:r>
                <a:r>
                  <a:rPr lang="en-US" i="1" dirty="0"/>
                  <a:t>x</a:t>
                </a:r>
                <a:r>
                  <a:rPr lang="en-US" dirty="0"/>
                  <a:t> – 0.4		    </a:t>
                </a:r>
                <a:r>
                  <a:rPr lang="en-US" i="1" dirty="0"/>
                  <a:t>y</a:t>
                </a:r>
                <a:r>
                  <a:rPr lang="en-US" dirty="0"/>
                  <a:t> – 6.5 = </a:t>
                </a:r>
                <a:r>
                  <a:rPr lang="en-US" i="0">
                    <a:latin typeface="Cambria Math" panose="02040503050406030204" pitchFamily="18" charset="0"/>
                  </a:rPr>
                  <a:t>−</a:t>
                </a:r>
                <a:r>
                  <a:rPr lang="en-US" b="0" i="0">
                    <a:latin typeface="Cambria Math" panose="02040503050406030204" pitchFamily="18" charset="0"/>
                  </a:rPr>
                  <a:t>1.5</a:t>
                </a:r>
                <a:r>
                  <a:rPr lang="en-US" i="1" dirty="0"/>
                  <a:t>x</a:t>
                </a:r>
                <a:r>
                  <a:rPr lang="en-US" dirty="0"/>
                  <a:t> + 2.25</a:t>
                </a:r>
              </a:p>
              <a:p>
                <a:r>
                  <a:rPr lang="en-US" i="1" dirty="0"/>
                  <a:t>y</a:t>
                </a:r>
                <a:r>
                  <a:rPr lang="en-US" dirty="0"/>
                  <a:t> = 0.2</a:t>
                </a:r>
                <a:r>
                  <a:rPr lang="en-US" i="1" dirty="0"/>
                  <a:t>x</a:t>
                </a:r>
                <a:r>
                  <a:rPr lang="en-US" dirty="0"/>
                  <a:t> + 3 or </a:t>
                </a:r>
                <a:r>
                  <a:rPr lang="en-US" i="1" dirty="0"/>
                  <a:t>y</a:t>
                </a:r>
                <a:r>
                  <a:rPr lang="en-US" dirty="0"/>
                  <a:t> =</a:t>
                </a:r>
                <a:r>
                  <a:rPr lang="en-US" i="0">
                    <a:latin typeface="Cambria Math" panose="02040503050406030204" pitchFamily="18" charset="0"/>
                  </a:rPr>
                  <a:t>1/</a:t>
                </a:r>
                <a:r>
                  <a:rPr lang="en-US" b="0" i="0">
                    <a:latin typeface="Cambria Math" panose="02040503050406030204" pitchFamily="18" charset="0"/>
                  </a:rPr>
                  <a:t>5</a:t>
                </a:r>
                <a:r>
                  <a:rPr lang="en-US" dirty="0"/>
                  <a:t> </a:t>
                </a:r>
                <a:r>
                  <a:rPr lang="en-US" i="1" dirty="0"/>
                  <a:t>x</a:t>
                </a:r>
                <a:r>
                  <a:rPr lang="en-US" dirty="0"/>
                  <a:t> + 3		   </a:t>
                </a:r>
                <a:r>
                  <a:rPr lang="en-US" i="1" dirty="0"/>
                  <a:t> y </a:t>
                </a:r>
                <a:r>
                  <a:rPr lang="en-US" dirty="0"/>
                  <a:t>= – 1.5</a:t>
                </a:r>
                <a:r>
                  <a:rPr lang="en-US" i="1" dirty="0"/>
                  <a:t>x</a:t>
                </a:r>
                <a:r>
                  <a:rPr lang="en-US" dirty="0"/>
                  <a:t> + 8.75</a:t>
                </a:r>
              </a:p>
              <a:p>
                <a:endParaRPr lang="en-US" dirty="0"/>
              </a:p>
              <a:p>
                <a:r>
                  <a:rPr lang="en-US" dirty="0"/>
                  <a:t>Teacher Notes: </a:t>
                </a:r>
              </a:p>
              <a:p>
                <a:r>
                  <a:rPr lang="en-US" dirty="0"/>
                  <a:t>Additional Practice provided for students to practice finding the function. At this point, when students choose different points to change away from it would be beneficial for students to see that the end result remains the same. If it doesn’t, stop and have students analyze and critique the work of others.  </a:t>
                </a:r>
              </a:p>
              <a:p>
                <a:endParaRPr lang="en-US" dirty="0"/>
              </a:p>
              <a:p>
                <a:endParaRPr lang="en-US" baseline="0" dirty="0"/>
              </a:p>
              <a:p>
                <a:endParaRPr lang="en-US" baseline="0" dirty="0"/>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38</a:t>
            </a:fld>
            <a:endParaRPr lang="en-US"/>
          </a:p>
        </p:txBody>
      </p:sp>
    </p:spTree>
    <p:extLst>
      <p:ext uri="{BB962C8B-B14F-4D97-AF65-F5344CB8AC3E}">
        <p14:creationId xmlns:p14="http://schemas.microsoft.com/office/powerpoint/2010/main" val="39554890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Handout goes with this</a:t>
            </a:r>
            <a:r>
              <a:rPr lang="en-US" b="1" i="1" baseline="0" dirty="0" smtClean="0"/>
              <a:t> PowerPoint slide. ANSWER KEY BELOW.</a:t>
            </a:r>
          </a:p>
          <a:p>
            <a:endParaRPr lang="en-US" b="1" dirty="0" smtClean="0"/>
          </a:p>
          <a:p>
            <a:r>
              <a:rPr lang="en-US" b="1" dirty="0" smtClean="0"/>
              <a:t>Student </a:t>
            </a:r>
            <a:r>
              <a:rPr lang="en-US" b="1" dirty="0"/>
              <a:t>responses</a:t>
            </a:r>
            <a:r>
              <a:rPr lang="en-US" dirty="0"/>
              <a:t>: For the context of this </a:t>
            </a:r>
            <a:r>
              <a:rPr lang="en-US" dirty="0" smtClean="0"/>
              <a:t>problem.</a:t>
            </a:r>
            <a:r>
              <a:rPr lang="en-US" baseline="0" dirty="0" smtClean="0"/>
              <a:t> </a:t>
            </a:r>
            <a:r>
              <a:rPr lang="en-US" dirty="0" smtClean="0"/>
              <a:t>it </a:t>
            </a:r>
            <a:r>
              <a:rPr lang="en-US" dirty="0"/>
              <a:t>wouldn’t make sense to use point-slope form because the y-intercept is easily found. Students should subtract $12 from $18 to find the one time fee to purchase stickers. The one time shipping fee is $6.00, which also represents the y-intercept. In the </a:t>
            </a:r>
            <a:r>
              <a:rPr lang="en-US" dirty="0" smtClean="0"/>
              <a:t>context.</a:t>
            </a:r>
            <a:r>
              <a:rPr lang="en-US" baseline="0" dirty="0" smtClean="0"/>
              <a:t> </a:t>
            </a:r>
            <a:r>
              <a:rPr lang="en-US" dirty="0" smtClean="0"/>
              <a:t>it </a:t>
            </a:r>
            <a:r>
              <a:rPr lang="en-US" dirty="0"/>
              <a:t>gives a cost for a set of 100, depending on how students define x their functions can be one of two possibilities. If students define x as the number of sets of </a:t>
            </a:r>
            <a:r>
              <a:rPr lang="en-US" dirty="0" smtClean="0"/>
              <a:t>100, </a:t>
            </a:r>
            <a:r>
              <a:rPr lang="en-US" dirty="0"/>
              <a:t>the function would be y = 12x + 6. If students define x as the price per </a:t>
            </a:r>
            <a:r>
              <a:rPr lang="en-US" dirty="0" smtClean="0"/>
              <a:t>sticker, (making </a:t>
            </a:r>
            <a:r>
              <a:rPr lang="en-US" dirty="0"/>
              <a:t>note that the quantity has to be purchased in sets of </a:t>
            </a:r>
            <a:r>
              <a:rPr lang="en-US" dirty="0" smtClean="0"/>
              <a:t>100) they </a:t>
            </a:r>
            <a:r>
              <a:rPr lang="en-US" dirty="0"/>
              <a:t>could divide $12 by 100 to find the price per sticker as $</a:t>
            </a:r>
            <a:r>
              <a:rPr lang="en-US" dirty="0" smtClean="0"/>
              <a:t>0.12.</a:t>
            </a:r>
            <a:r>
              <a:rPr lang="en-US" baseline="0" dirty="0" smtClean="0"/>
              <a:t>  In this case t</a:t>
            </a:r>
            <a:r>
              <a:rPr lang="en-US" dirty="0" smtClean="0"/>
              <a:t>he </a:t>
            </a:r>
            <a:r>
              <a:rPr lang="en-US" dirty="0"/>
              <a:t>function would be written as y = 0.12x + 6.</a:t>
            </a:r>
          </a:p>
          <a:p>
            <a:endParaRPr lang="en-US" dirty="0"/>
          </a:p>
          <a:p>
            <a:r>
              <a:rPr lang="en-US" b="1" dirty="0"/>
              <a:t>Teacher notes: </a:t>
            </a:r>
            <a:r>
              <a:rPr lang="en-US" dirty="0"/>
              <a:t>If students don’t write the function in slope-intercept form at first, they should still arrive at the same function. </a:t>
            </a:r>
            <a:r>
              <a:rPr lang="en-US" dirty="0" smtClean="0"/>
              <a:t>However</a:t>
            </a:r>
            <a:r>
              <a:rPr lang="en-US" baseline="0" dirty="0" smtClean="0"/>
              <a:t> </a:t>
            </a:r>
            <a:r>
              <a:rPr lang="en-US" dirty="0" smtClean="0"/>
              <a:t>based </a:t>
            </a:r>
            <a:r>
              <a:rPr lang="en-US" dirty="0"/>
              <a:t>on the information </a:t>
            </a:r>
            <a:r>
              <a:rPr lang="en-US" dirty="0" smtClean="0"/>
              <a:t>given, </a:t>
            </a:r>
            <a:r>
              <a:rPr lang="en-US" dirty="0"/>
              <a:t>we want to encourage our students to use the given information to decide whether to use slope-intercept form right away or use point-slope form </a:t>
            </a:r>
            <a:r>
              <a:rPr lang="en-US" dirty="0" smtClean="0"/>
              <a:t>and then </a:t>
            </a:r>
            <a:r>
              <a:rPr lang="en-US" dirty="0"/>
              <a:t>simplify. Again, for this particular context slope-intercept form would be the quickest form to use. If students have a hard time finding the slope, encourage students to define what </a:t>
            </a:r>
            <a:r>
              <a:rPr lang="en-US" i="1" dirty="0"/>
              <a:t>x</a:t>
            </a:r>
            <a:r>
              <a:rPr lang="en-US" dirty="0"/>
              <a:t> </a:t>
            </a:r>
            <a:r>
              <a:rPr lang="en-US" dirty="0" smtClean="0"/>
              <a:t>represents. </a:t>
            </a:r>
            <a:r>
              <a:rPr lang="en-US" dirty="0"/>
              <a:t>Also, if students only come up with one of the functions, ask students </a:t>
            </a:r>
            <a:r>
              <a:rPr lang="en-US" dirty="0" smtClean="0"/>
              <a:t>to</a:t>
            </a:r>
            <a:r>
              <a:rPr lang="en-US" baseline="0" dirty="0" smtClean="0"/>
              <a:t> </a:t>
            </a:r>
            <a:r>
              <a:rPr lang="en-US" dirty="0" smtClean="0"/>
              <a:t>try </a:t>
            </a:r>
            <a:r>
              <a:rPr lang="en-US" dirty="0"/>
              <a:t>to find a different function by defining </a:t>
            </a:r>
            <a:r>
              <a:rPr lang="en-US" i="1" dirty="0"/>
              <a:t>x </a:t>
            </a:r>
            <a:r>
              <a:rPr lang="en-US" dirty="0"/>
              <a:t>differently. Another suggestion to get students to come up with the second equation is to ask students to write a function representing the cost per sticker instead of the price per set of 100 stickers. The purpose </a:t>
            </a:r>
            <a:r>
              <a:rPr lang="en-US" dirty="0" smtClean="0"/>
              <a:t>is </a:t>
            </a:r>
            <a:r>
              <a:rPr lang="en-US" dirty="0"/>
              <a:t>to get students exposed to </a:t>
            </a:r>
            <a:r>
              <a:rPr lang="en-US" dirty="0" smtClean="0"/>
              <a:t>begin writing </a:t>
            </a:r>
            <a:r>
              <a:rPr lang="en-US" dirty="0"/>
              <a:t>functions in slope-intercept form when appropriate. </a:t>
            </a:r>
          </a:p>
          <a:p>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39</a:t>
            </a:fld>
            <a:endParaRPr lang="en-US"/>
          </a:p>
        </p:txBody>
      </p:sp>
    </p:spTree>
    <p:extLst>
      <p:ext uri="{BB962C8B-B14F-4D97-AF65-F5344CB8AC3E}">
        <p14:creationId xmlns:p14="http://schemas.microsoft.com/office/powerpoint/2010/main" val="705597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Handout goes with this</a:t>
                </a:r>
                <a:r>
                  <a:rPr lang="en-US" b="1" i="1" baseline="0" dirty="0" smtClean="0"/>
                  <a:t> PowerPoint slide. ANSWER KEY BELOW.</a:t>
                </a:r>
              </a:p>
              <a:p>
                <a:endParaRPr lang="en-US" b="1" dirty="0" smtClean="0"/>
              </a:p>
              <a:p>
                <a:r>
                  <a:rPr lang="en-US" b="1" dirty="0" smtClean="0"/>
                  <a:t>Student </a:t>
                </a:r>
                <a:r>
                  <a:rPr lang="en-US" b="1" dirty="0"/>
                  <a:t>responses: </a:t>
                </a:r>
                <a:r>
                  <a:rPr lang="en-US" dirty="0"/>
                  <a:t>In this context the y-intercept isn’t given, </a:t>
                </a:r>
                <a:r>
                  <a:rPr lang="en-US" dirty="0" smtClean="0"/>
                  <a:t>students </a:t>
                </a:r>
                <a:r>
                  <a:rPr lang="en-US" dirty="0"/>
                  <a:t>should choose to start this problem in point-slope form. </a:t>
                </a:r>
                <a:r>
                  <a:rPr lang="en-US" dirty="0" smtClean="0"/>
                  <a:t>Students</a:t>
                </a:r>
                <a:r>
                  <a:rPr lang="en-US" baseline="0" dirty="0" smtClean="0"/>
                  <a:t> </a:t>
                </a:r>
                <a:r>
                  <a:rPr lang="en-US" dirty="0" smtClean="0"/>
                  <a:t>should </a:t>
                </a:r>
                <a:r>
                  <a:rPr lang="en-US" dirty="0"/>
                  <a:t>find that the rate of change is $102, which represents the daily fee. After students find the </a:t>
                </a:r>
                <a:r>
                  <a:rPr lang="en-US" dirty="0" smtClean="0"/>
                  <a:t>function,</a:t>
                </a:r>
                <a:r>
                  <a:rPr lang="en-US" baseline="0" dirty="0" smtClean="0"/>
                  <a:t> </a:t>
                </a:r>
                <a:r>
                  <a:rPr lang="en-US" dirty="0" smtClean="0"/>
                  <a:t>they </a:t>
                </a:r>
                <a:r>
                  <a:rPr lang="en-US" dirty="0"/>
                  <a:t>should say the daily fee is $102 and the processing fee is $42, this also would be the y-intercept.</a:t>
                </a:r>
              </a:p>
              <a:p>
                <a:r>
                  <a:rPr lang="en-US" dirty="0"/>
                  <a:t>Option 1: 			        Option 2: </a:t>
                </a:r>
              </a:p>
              <a:p>
                <a:r>
                  <a:rPr lang="en-US" dirty="0"/>
                  <a:t>∆</a:t>
                </a:r>
                <a:r>
                  <a:rPr lang="en-US" i="1" dirty="0"/>
                  <a:t>y</a:t>
                </a:r>
                <a:r>
                  <a:rPr lang="en-US" dirty="0"/>
                  <a:t> = 102(∆</a:t>
                </a:r>
                <a:r>
                  <a:rPr lang="en-US" i="1" dirty="0"/>
                  <a:t>x</a:t>
                </a:r>
                <a:r>
                  <a:rPr lang="en-US" dirty="0"/>
                  <a:t>)	 		        ∆</a:t>
                </a:r>
                <a:r>
                  <a:rPr lang="en-US" i="1" dirty="0"/>
                  <a:t>y</a:t>
                </a:r>
                <a:r>
                  <a:rPr lang="en-US" dirty="0"/>
                  <a:t> = </a:t>
                </a:r>
                <a14:m>
                  <m:oMath xmlns:m="http://schemas.openxmlformats.org/officeDocument/2006/math">
                    <m:r>
                      <a:rPr lang="en-US" i="1">
                        <a:latin typeface="Cambria Math" panose="02040503050406030204" pitchFamily="18" charset="0"/>
                      </a:rPr>
                      <m:t>102</m:t>
                    </m:r>
                  </m:oMath>
                </a14:m>
                <a:r>
                  <a:rPr lang="en-US" dirty="0"/>
                  <a:t>(∆</a:t>
                </a:r>
                <a:r>
                  <a:rPr lang="en-US" i="1" dirty="0"/>
                  <a:t>x</a:t>
                </a:r>
                <a:r>
                  <a:rPr lang="en-US" dirty="0"/>
                  <a:t>) </a:t>
                </a:r>
              </a:p>
              <a:p>
                <a:r>
                  <a:rPr lang="en-US" dirty="0"/>
                  <a:t>Changing away from the ordered pair (4, 450)      Changing away from (6, 654)</a:t>
                </a:r>
              </a:p>
              <a:p>
                <a:r>
                  <a:rPr lang="en-US" dirty="0"/>
                  <a:t>(</a:t>
                </a:r>
                <a:r>
                  <a:rPr lang="en-US" i="1" dirty="0"/>
                  <a:t>y</a:t>
                </a:r>
                <a:r>
                  <a:rPr lang="en-US" dirty="0"/>
                  <a:t> – 450) = 102(</a:t>
                </a:r>
                <a:r>
                  <a:rPr lang="en-US" i="1" dirty="0"/>
                  <a:t>x</a:t>
                </a:r>
                <a:r>
                  <a:rPr lang="en-US" dirty="0"/>
                  <a:t> – 4)		        (</a:t>
                </a:r>
                <a:r>
                  <a:rPr lang="en-US" i="1" dirty="0"/>
                  <a:t>y</a:t>
                </a:r>
                <a:r>
                  <a:rPr lang="en-US" dirty="0"/>
                  <a:t> – 654) = </a:t>
                </a:r>
                <a14:m>
                  <m:oMath xmlns:m="http://schemas.openxmlformats.org/officeDocument/2006/math">
                    <m:r>
                      <a:rPr lang="en-US" i="1">
                        <a:latin typeface="Cambria Math" panose="02040503050406030204" pitchFamily="18" charset="0"/>
                      </a:rPr>
                      <m:t>102</m:t>
                    </m:r>
                  </m:oMath>
                </a14:m>
                <a:r>
                  <a:rPr lang="en-US" dirty="0"/>
                  <a:t>(</a:t>
                </a:r>
                <a:r>
                  <a:rPr lang="en-US" i="1" dirty="0"/>
                  <a:t>x</a:t>
                </a:r>
                <a:r>
                  <a:rPr lang="en-US" dirty="0"/>
                  <a:t> – 6)</a:t>
                </a:r>
              </a:p>
              <a:p>
                <a:r>
                  <a:rPr lang="en-US" i="1" dirty="0"/>
                  <a:t>y</a:t>
                </a:r>
                <a:r>
                  <a:rPr lang="en-US" dirty="0"/>
                  <a:t> – 450 = 102</a:t>
                </a:r>
                <a:r>
                  <a:rPr lang="en-US" i="1" dirty="0"/>
                  <a:t>x</a:t>
                </a:r>
                <a:r>
                  <a:rPr lang="en-US" dirty="0"/>
                  <a:t> – 408		         </a:t>
                </a:r>
                <a:r>
                  <a:rPr lang="en-US" i="1" dirty="0"/>
                  <a:t>y</a:t>
                </a:r>
                <a:r>
                  <a:rPr lang="en-US" dirty="0"/>
                  <a:t> – 654 = </a:t>
                </a:r>
                <a14:m>
                  <m:oMath xmlns:m="http://schemas.openxmlformats.org/officeDocument/2006/math">
                    <m:r>
                      <a:rPr lang="en-US" i="1">
                        <a:latin typeface="Cambria Math" panose="02040503050406030204" pitchFamily="18" charset="0"/>
                      </a:rPr>
                      <m:t>102</m:t>
                    </m:r>
                  </m:oMath>
                </a14:m>
                <a:r>
                  <a:rPr lang="en-US" i="1" dirty="0"/>
                  <a:t>x</a:t>
                </a:r>
                <a:r>
                  <a:rPr lang="en-US" dirty="0"/>
                  <a:t> – 612 </a:t>
                </a:r>
              </a:p>
              <a:p>
                <a:r>
                  <a:rPr lang="en-US" i="1" dirty="0"/>
                  <a:t>y</a:t>
                </a:r>
                <a:r>
                  <a:rPr lang="en-US" dirty="0"/>
                  <a:t> = 102</a:t>
                </a:r>
                <a:r>
                  <a:rPr lang="en-US" i="1" dirty="0"/>
                  <a:t>x</a:t>
                </a:r>
                <a:r>
                  <a:rPr lang="en-US" dirty="0"/>
                  <a:t> + 42 			   </a:t>
                </a:r>
                <a:r>
                  <a:rPr lang="en-US" i="1" dirty="0"/>
                  <a:t>      y </a:t>
                </a:r>
                <a:r>
                  <a:rPr lang="en-US" dirty="0"/>
                  <a:t>= 102x + 42</a:t>
                </a:r>
              </a:p>
              <a:p>
                <a:endParaRPr lang="en-US" dirty="0"/>
              </a:p>
              <a:p>
                <a:r>
                  <a:rPr lang="en-US" b="1" dirty="0"/>
                  <a:t>Teacher notes: </a:t>
                </a:r>
                <a:r>
                  <a:rPr lang="en-US" dirty="0"/>
                  <a:t>If students have difficulty starting, encourage them to define their variables. Students should </a:t>
                </a:r>
                <a:r>
                  <a:rPr lang="en-US" dirty="0" smtClean="0"/>
                  <a:t>determine </a:t>
                </a:r>
                <a:r>
                  <a:rPr lang="en-US" i="1" dirty="0" smtClean="0"/>
                  <a:t>y</a:t>
                </a:r>
                <a:r>
                  <a:rPr lang="en-US" dirty="0" smtClean="0"/>
                  <a:t> represents </a:t>
                </a:r>
                <a:r>
                  <a:rPr lang="en-US" dirty="0"/>
                  <a:t>the total cost and </a:t>
                </a:r>
                <a:r>
                  <a:rPr lang="en-US" i="1" dirty="0"/>
                  <a:t>x</a:t>
                </a:r>
                <a:r>
                  <a:rPr lang="en-US" dirty="0"/>
                  <a:t> represents the daily fee. </a:t>
                </a:r>
                <a:r>
                  <a:rPr lang="en-US" dirty="0" smtClean="0"/>
                  <a:t>Students should also be </a:t>
                </a:r>
                <a:r>
                  <a:rPr lang="en-US" dirty="0"/>
                  <a:t>able to </a:t>
                </a:r>
                <a:r>
                  <a:rPr lang="en-US" dirty="0" smtClean="0"/>
                  <a:t>identify</a:t>
                </a:r>
                <a:r>
                  <a:rPr lang="en-US" baseline="0" dirty="0" smtClean="0"/>
                  <a:t> </a:t>
                </a:r>
                <a:r>
                  <a:rPr lang="en-US" dirty="0" smtClean="0"/>
                  <a:t>the </a:t>
                </a:r>
                <a:r>
                  <a:rPr lang="en-US" dirty="0"/>
                  <a:t>rate of change </a:t>
                </a:r>
                <a:r>
                  <a:rPr lang="en-US" dirty="0" smtClean="0"/>
                  <a:t>is representing </a:t>
                </a:r>
                <a:r>
                  <a:rPr lang="en-US" dirty="0"/>
                  <a:t>the number of days </a:t>
                </a:r>
                <a:r>
                  <a:rPr lang="en-US" dirty="0" smtClean="0"/>
                  <a:t>staying </a:t>
                </a:r>
                <a:r>
                  <a:rPr lang="en-US" dirty="0"/>
                  <a:t>at the beach house and </a:t>
                </a:r>
                <a:r>
                  <a:rPr lang="en-US" dirty="0" smtClean="0"/>
                  <a:t>the </a:t>
                </a:r>
                <a:r>
                  <a:rPr lang="en-US" dirty="0"/>
                  <a:t>y-intercept </a:t>
                </a:r>
                <a:r>
                  <a:rPr lang="en-US" dirty="0" smtClean="0"/>
                  <a:t> represents </a:t>
                </a:r>
                <a:r>
                  <a:rPr lang="en-US" dirty="0"/>
                  <a:t>the processing fee. </a:t>
                </a:r>
                <a:r>
                  <a:rPr lang="en-US" dirty="0" smtClean="0"/>
                  <a:t>The teacher needs to be helping students </a:t>
                </a:r>
                <a:r>
                  <a:rPr lang="en-US" dirty="0"/>
                  <a:t>to </a:t>
                </a:r>
                <a:r>
                  <a:rPr lang="en-US" dirty="0" smtClean="0"/>
                  <a:t>identify that  with the given </a:t>
                </a:r>
                <a:r>
                  <a:rPr lang="en-US" dirty="0"/>
                  <a:t>information, </a:t>
                </a:r>
                <a:r>
                  <a:rPr lang="en-US" dirty="0" smtClean="0"/>
                  <a:t>slope-intercept form would be the best</a:t>
                </a:r>
                <a:r>
                  <a:rPr lang="en-US" baseline="0" dirty="0" smtClean="0"/>
                  <a:t> representation</a:t>
                </a:r>
                <a:r>
                  <a:rPr lang="en-US" dirty="0" smtClean="0"/>
                  <a:t>.  Typically students</a:t>
                </a:r>
                <a:r>
                  <a:rPr lang="en-US" baseline="0" dirty="0" smtClean="0"/>
                  <a:t> may want to start with point slope form. Students need</a:t>
                </a:r>
                <a:r>
                  <a:rPr lang="en-US" dirty="0" smtClean="0"/>
                  <a:t> </a:t>
                </a:r>
                <a:r>
                  <a:rPr lang="en-US" dirty="0"/>
                  <a:t>to have flexibility in their understanding </a:t>
                </a:r>
                <a:r>
                  <a:rPr lang="en-US" dirty="0" smtClean="0"/>
                  <a:t>of the two forms. </a:t>
                </a:r>
                <a:endParaRPr lang="en-US" dirty="0"/>
              </a:p>
              <a:p>
                <a:endParaRPr lang="en-US" dirty="0"/>
              </a:p>
              <a:p>
                <a:endParaRPr lang="en-US" dirty="0"/>
              </a:p>
            </p:txBody>
          </p:sp>
        </mc:Choice>
        <mc:Fallback xmlns="">
          <p:sp>
            <p:nvSpPr>
              <p:cNvPr id="3" name="Notes Placeholder 2"/>
              <p:cNvSpPr>
                <a:spLocks noGrp="1"/>
              </p:cNvSpPr>
              <p:nvPr>
                <p:ph type="body" idx="1"/>
              </p:nvPr>
            </p:nvSpPr>
            <p:spPr/>
            <p:txBody>
              <a:bodyPr/>
              <a:lstStyle/>
              <a:p>
                <a:r>
                  <a:rPr lang="en-US" b="1" dirty="0"/>
                  <a:t>Student responses: </a:t>
                </a:r>
                <a:r>
                  <a:rPr lang="en-US" dirty="0"/>
                  <a:t>In this context the y-intercept isn’t given, so students should choose to start this problem in point-slope form. They should find that the rate of change is $102, which represents the daily fee. After students find the function they should say the daily fee is $102 and the processing fee is $42, this also would be the y-intercept.</a:t>
                </a:r>
              </a:p>
              <a:p>
                <a:r>
                  <a:rPr lang="en-US" dirty="0"/>
                  <a:t>Option 1: 			        Option 2: </a:t>
                </a:r>
              </a:p>
              <a:p>
                <a:r>
                  <a:rPr lang="en-US" dirty="0"/>
                  <a:t>∆</a:t>
                </a:r>
                <a:r>
                  <a:rPr lang="en-US" i="1" dirty="0"/>
                  <a:t>y</a:t>
                </a:r>
                <a:r>
                  <a:rPr lang="en-US" dirty="0"/>
                  <a:t> = 102(∆</a:t>
                </a:r>
                <a:r>
                  <a:rPr lang="en-US" i="1" dirty="0"/>
                  <a:t>x</a:t>
                </a:r>
                <a:r>
                  <a:rPr lang="en-US" dirty="0"/>
                  <a:t>)	 		        ∆</a:t>
                </a:r>
                <a:r>
                  <a:rPr lang="en-US" i="1" dirty="0"/>
                  <a:t>y</a:t>
                </a:r>
                <a:r>
                  <a:rPr lang="en-US" dirty="0"/>
                  <a:t> = </a:t>
                </a:r>
                <a:r>
                  <a:rPr lang="en-US" i="0">
                    <a:latin typeface="Cambria Math" panose="02040503050406030204" pitchFamily="18" charset="0"/>
                  </a:rPr>
                  <a:t>102</a:t>
                </a:r>
                <a:r>
                  <a:rPr lang="en-US" dirty="0"/>
                  <a:t>(∆</a:t>
                </a:r>
                <a:r>
                  <a:rPr lang="en-US" i="1" dirty="0"/>
                  <a:t>x</a:t>
                </a:r>
                <a:r>
                  <a:rPr lang="en-US" dirty="0"/>
                  <a:t>) </a:t>
                </a:r>
              </a:p>
              <a:p>
                <a:r>
                  <a:rPr lang="en-US" dirty="0"/>
                  <a:t>Changing away from the ordered pair (4, 450)      Changing away from (6, 654)</a:t>
                </a:r>
              </a:p>
              <a:p>
                <a:r>
                  <a:rPr lang="en-US" dirty="0"/>
                  <a:t>(</a:t>
                </a:r>
                <a:r>
                  <a:rPr lang="en-US" i="1" dirty="0"/>
                  <a:t>y</a:t>
                </a:r>
                <a:r>
                  <a:rPr lang="en-US" dirty="0"/>
                  <a:t> – 450) = 102(</a:t>
                </a:r>
                <a:r>
                  <a:rPr lang="en-US" i="1" dirty="0"/>
                  <a:t>x</a:t>
                </a:r>
                <a:r>
                  <a:rPr lang="en-US" dirty="0"/>
                  <a:t> – 4)		        (</a:t>
                </a:r>
                <a:r>
                  <a:rPr lang="en-US" i="1" dirty="0"/>
                  <a:t>y</a:t>
                </a:r>
                <a:r>
                  <a:rPr lang="en-US" dirty="0"/>
                  <a:t> – 654) = </a:t>
                </a:r>
                <a:r>
                  <a:rPr lang="en-US" i="0">
                    <a:latin typeface="Cambria Math" panose="02040503050406030204" pitchFamily="18" charset="0"/>
                  </a:rPr>
                  <a:t>102</a:t>
                </a:r>
                <a:r>
                  <a:rPr lang="en-US" dirty="0"/>
                  <a:t>(</a:t>
                </a:r>
                <a:r>
                  <a:rPr lang="en-US" i="1" dirty="0"/>
                  <a:t>x</a:t>
                </a:r>
                <a:r>
                  <a:rPr lang="en-US" dirty="0"/>
                  <a:t> – 6)</a:t>
                </a:r>
              </a:p>
              <a:p>
                <a:r>
                  <a:rPr lang="en-US" i="1" dirty="0"/>
                  <a:t>y</a:t>
                </a:r>
                <a:r>
                  <a:rPr lang="en-US" dirty="0"/>
                  <a:t> – 450 = 102</a:t>
                </a:r>
                <a:r>
                  <a:rPr lang="en-US" i="1" dirty="0"/>
                  <a:t>x</a:t>
                </a:r>
                <a:r>
                  <a:rPr lang="en-US" dirty="0"/>
                  <a:t> – 408		         </a:t>
                </a:r>
                <a:r>
                  <a:rPr lang="en-US" i="1" dirty="0"/>
                  <a:t>y</a:t>
                </a:r>
                <a:r>
                  <a:rPr lang="en-US" dirty="0"/>
                  <a:t> – 654 = </a:t>
                </a:r>
                <a:r>
                  <a:rPr lang="en-US" i="0">
                    <a:latin typeface="Cambria Math" panose="02040503050406030204" pitchFamily="18" charset="0"/>
                  </a:rPr>
                  <a:t>102</a:t>
                </a:r>
                <a:r>
                  <a:rPr lang="en-US" i="1" dirty="0"/>
                  <a:t>x</a:t>
                </a:r>
                <a:r>
                  <a:rPr lang="en-US" dirty="0"/>
                  <a:t> – 612 </a:t>
                </a:r>
              </a:p>
              <a:p>
                <a:r>
                  <a:rPr lang="en-US" i="1" dirty="0"/>
                  <a:t>y</a:t>
                </a:r>
                <a:r>
                  <a:rPr lang="en-US" dirty="0"/>
                  <a:t> = 102</a:t>
                </a:r>
                <a:r>
                  <a:rPr lang="en-US" i="1" dirty="0"/>
                  <a:t>x</a:t>
                </a:r>
                <a:r>
                  <a:rPr lang="en-US" dirty="0"/>
                  <a:t> + 42 			   </a:t>
                </a:r>
                <a:r>
                  <a:rPr lang="en-US" i="1" dirty="0"/>
                  <a:t>      y </a:t>
                </a:r>
                <a:r>
                  <a:rPr lang="en-US" dirty="0"/>
                  <a:t>= 102x + 42</a:t>
                </a:r>
              </a:p>
              <a:p>
                <a:endParaRPr lang="en-US" dirty="0"/>
              </a:p>
              <a:p>
                <a:r>
                  <a:rPr lang="en-US" b="1" dirty="0"/>
                  <a:t>Teacher notes: </a:t>
                </a:r>
                <a:r>
                  <a:rPr lang="en-US" dirty="0"/>
                  <a:t>If students have difficulty starting, encourage them to define their variables. Students should say that y represent the total cost and x represents the daily fee. Also, they should be able to say that the rate of change represents the number of days they will be staying at the beach house and that the y-intercept will represent the processing fee. This slide will help students to see that with the given information, typically students will start in point-slope form but because of the question asked at the end it is necessary that they simplify the point-slope form to slope-intercept form. This is not always the case but we want students to have flexibility in their understanding to use either form. </a:t>
                </a:r>
              </a:p>
              <a:p>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883A906C-BDCD-4DD0-AD6E-6A37CB52800E}" type="slidenum">
              <a:rPr lang="en-US" smtClean="0"/>
              <a:t>40</a:t>
            </a:fld>
            <a:endParaRPr lang="en-US"/>
          </a:p>
        </p:txBody>
      </p:sp>
    </p:spTree>
    <p:extLst>
      <p:ext uri="{BB962C8B-B14F-4D97-AF65-F5344CB8AC3E}">
        <p14:creationId xmlns:p14="http://schemas.microsoft.com/office/powerpoint/2010/main" val="2625792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Handout goes with this</a:t>
            </a:r>
            <a:r>
              <a:rPr lang="en-US" b="1" i="1" baseline="0" dirty="0" smtClean="0"/>
              <a:t> PowerPoint slide. ANSWER KEY BELOW.</a:t>
            </a:r>
          </a:p>
          <a:p>
            <a:endParaRPr lang="en-US" b="1" dirty="0" smtClean="0"/>
          </a:p>
          <a:p>
            <a:r>
              <a:rPr lang="en-US" b="1" dirty="0" smtClean="0"/>
              <a:t>Student </a:t>
            </a:r>
            <a:r>
              <a:rPr lang="en-US" b="1" dirty="0"/>
              <a:t>Responses: </a:t>
            </a:r>
            <a:r>
              <a:rPr lang="en-US" dirty="0"/>
              <a:t>Students should </a:t>
            </a:r>
            <a:r>
              <a:rPr lang="en-US" dirty="0" smtClean="0"/>
              <a:t>begin </a:t>
            </a:r>
            <a:r>
              <a:rPr lang="en-US" dirty="0"/>
              <a:t>by finding the rate of change using the two given points. </a:t>
            </a:r>
            <a:r>
              <a:rPr lang="en-US" dirty="0" smtClean="0"/>
              <a:t>Next, </a:t>
            </a:r>
            <a:r>
              <a:rPr lang="en-US" dirty="0"/>
              <a:t>students would pick one point and use the point-slope form to write their function. Students </a:t>
            </a:r>
            <a:r>
              <a:rPr lang="en-US" dirty="0" smtClean="0"/>
              <a:t>may</a:t>
            </a:r>
            <a:r>
              <a:rPr lang="en-US" baseline="0" dirty="0" smtClean="0"/>
              <a:t> proclaim </a:t>
            </a:r>
            <a:r>
              <a:rPr lang="en-US" dirty="0" smtClean="0"/>
              <a:t>because </a:t>
            </a:r>
            <a:r>
              <a:rPr lang="en-US" dirty="0"/>
              <a:t>the y-intercept isn’t given </a:t>
            </a:r>
            <a:r>
              <a:rPr lang="en-US" dirty="0" smtClean="0"/>
              <a:t>so they </a:t>
            </a:r>
            <a:r>
              <a:rPr lang="en-US" dirty="0"/>
              <a:t>would not use slope-intercept form to begin </a:t>
            </a:r>
            <a:r>
              <a:rPr lang="en-US" dirty="0" smtClean="0"/>
              <a:t>with however,</a:t>
            </a:r>
            <a:r>
              <a:rPr lang="en-US" baseline="0" dirty="0" smtClean="0"/>
              <a:t> </a:t>
            </a:r>
            <a:r>
              <a:rPr lang="en-US" dirty="0" smtClean="0"/>
              <a:t> </a:t>
            </a:r>
            <a:r>
              <a:rPr lang="en-US" dirty="0"/>
              <a:t>it would be possible to find the function this way. </a:t>
            </a:r>
          </a:p>
          <a:p>
            <a:endParaRPr lang="en-US" dirty="0"/>
          </a:p>
          <a:p>
            <a:r>
              <a:rPr lang="en-US" b="1" dirty="0"/>
              <a:t>Teacher Responses: </a:t>
            </a:r>
            <a:r>
              <a:rPr lang="en-US" dirty="0"/>
              <a:t>Encourage students to use examples </a:t>
            </a:r>
            <a:r>
              <a:rPr lang="en-US" dirty="0" smtClean="0"/>
              <a:t>proving how </a:t>
            </a:r>
            <a:r>
              <a:rPr lang="en-US" dirty="0"/>
              <a:t>they would write </a:t>
            </a:r>
            <a:r>
              <a:rPr lang="en-US" dirty="0" smtClean="0"/>
              <a:t>the </a:t>
            </a:r>
            <a:r>
              <a:rPr lang="en-US" dirty="0"/>
              <a:t>function. </a:t>
            </a:r>
            <a:r>
              <a:rPr lang="en-US" dirty="0" smtClean="0"/>
              <a:t>For an extension, have</a:t>
            </a:r>
            <a:r>
              <a:rPr lang="en-US" baseline="0" dirty="0" smtClean="0"/>
              <a:t> </a:t>
            </a:r>
            <a:r>
              <a:rPr lang="en-US" dirty="0" smtClean="0"/>
              <a:t>students provide an actual scenario</a:t>
            </a:r>
            <a:r>
              <a:rPr lang="en-US" baseline="0" dirty="0" smtClean="0"/>
              <a:t> representing point slope form and another scenario that </a:t>
            </a:r>
            <a:r>
              <a:rPr lang="en-US" dirty="0" smtClean="0"/>
              <a:t>would promote</a:t>
            </a:r>
            <a:r>
              <a:rPr lang="en-US" baseline="0" dirty="0" smtClean="0"/>
              <a:t> starting with </a:t>
            </a:r>
            <a:r>
              <a:rPr lang="en-US" dirty="0" smtClean="0"/>
              <a:t>slope-intercept </a:t>
            </a:r>
            <a:r>
              <a:rPr lang="en-US" dirty="0"/>
              <a:t>form. </a:t>
            </a:r>
          </a:p>
          <a:p>
            <a:endParaRPr lang="en-US" dirty="0"/>
          </a:p>
        </p:txBody>
      </p:sp>
      <p:sp>
        <p:nvSpPr>
          <p:cNvPr id="4" name="Slide Number Placeholder 3"/>
          <p:cNvSpPr>
            <a:spLocks noGrp="1"/>
          </p:cNvSpPr>
          <p:nvPr>
            <p:ph type="sldNum" sz="quarter" idx="10"/>
          </p:nvPr>
        </p:nvSpPr>
        <p:spPr/>
        <p:txBody>
          <a:bodyPr/>
          <a:lstStyle/>
          <a:p>
            <a:fld id="{883A906C-BDCD-4DD0-AD6E-6A37CB52800E}" type="slidenum">
              <a:rPr lang="en-US" smtClean="0"/>
              <a:t>41</a:t>
            </a:fld>
            <a:endParaRPr lang="en-US"/>
          </a:p>
        </p:txBody>
      </p:sp>
    </p:spTree>
    <p:extLst>
      <p:ext uri="{BB962C8B-B14F-4D97-AF65-F5344CB8AC3E}">
        <p14:creationId xmlns:p14="http://schemas.microsoft.com/office/powerpoint/2010/main" val="3303760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Prior to this lesson students should watch the Candle Burning Video Act 2. </a:t>
            </a:r>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42</a:t>
            </a:fld>
            <a:endParaRPr lang="en-US"/>
          </a:p>
        </p:txBody>
      </p:sp>
    </p:spTree>
    <p:extLst>
      <p:ext uri="{BB962C8B-B14F-4D97-AF65-F5344CB8AC3E}">
        <p14:creationId xmlns:p14="http://schemas.microsoft.com/office/powerpoint/2010/main" val="34247418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Google: </a:t>
            </a:r>
            <a:r>
              <a:rPr lang="en-US" dirty="0"/>
              <a:t>Candle</a:t>
            </a:r>
            <a:r>
              <a:rPr lang="en-US" baseline="0" dirty="0"/>
              <a:t> Burning Act 2 Video is uploaded by Kyle Pearce</a:t>
            </a:r>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43</a:t>
            </a:fld>
            <a:endParaRPr lang="en-US"/>
          </a:p>
        </p:txBody>
      </p:sp>
    </p:spTree>
    <p:extLst>
      <p:ext uri="{BB962C8B-B14F-4D97-AF65-F5344CB8AC3E}">
        <p14:creationId xmlns:p14="http://schemas.microsoft.com/office/powerpoint/2010/main" val="10192818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a:t>
            </a:r>
            <a:r>
              <a:rPr lang="en-US" dirty="0"/>
              <a:t>  </a:t>
            </a:r>
            <a:r>
              <a:rPr lang="en-US" dirty="0" smtClean="0"/>
              <a:t>Answers will vary depending on which two points they select to begin finding</a:t>
            </a:r>
            <a:r>
              <a:rPr lang="en-US" baseline="0" dirty="0" smtClean="0"/>
              <a:t> the rate of change</a:t>
            </a:r>
            <a:r>
              <a:rPr lang="en-US" dirty="0" smtClean="0"/>
              <a:t>.</a:t>
            </a:r>
            <a:r>
              <a:rPr lang="en-US" baseline="0" dirty="0" smtClean="0"/>
              <a:t> Students </a:t>
            </a:r>
            <a:r>
              <a:rPr lang="en-US" baseline="0" dirty="0"/>
              <a:t>may or may not notice at this point that the rate of the change of the burning candle is not constant across all points.  Some may argue that it’s not perfectly linear for this reason, though a linear model best fits the situation. </a:t>
            </a:r>
            <a:endParaRPr lang="en-US" dirty="0"/>
          </a:p>
          <a:p>
            <a:endParaRPr lang="en-US" dirty="0"/>
          </a:p>
          <a:p>
            <a:r>
              <a:rPr lang="en-US" b="1" dirty="0"/>
              <a:t>Teacher Notes:  </a:t>
            </a:r>
            <a:r>
              <a:rPr lang="en-US" dirty="0"/>
              <a:t>Students</a:t>
            </a:r>
            <a:r>
              <a:rPr lang="en-US" baseline="0" dirty="0"/>
              <a:t> may need to see the Candle Burning Video Act 2 a second time in order to create a table of values.  Many of the previous examples the students have examined are perfectly linear, so a class discussion of real-world data would be appropriate.  Perhaps ask the students to consider reasons the candle burning might not have been perfectly </a:t>
            </a:r>
            <a:r>
              <a:rPr lang="en-US" baseline="0" dirty="0" smtClean="0"/>
              <a:t>linear. </a:t>
            </a:r>
          </a:p>
          <a:p>
            <a:endParaRPr lang="en-US" dirty="0"/>
          </a:p>
          <a:p>
            <a:r>
              <a:rPr lang="en-US" b="1" dirty="0"/>
              <a:t>Misconceptions:  </a:t>
            </a:r>
            <a:r>
              <a:rPr lang="en-US" baseline="0" dirty="0"/>
              <a:t>The various rates of change that the students find should all be negative, but a common student error is to disregard signs when finding rates of change.  </a:t>
            </a:r>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44</a:t>
            </a:fld>
            <a:endParaRPr lang="en-US"/>
          </a:p>
        </p:txBody>
      </p:sp>
    </p:spTree>
    <p:extLst>
      <p:ext uri="{BB962C8B-B14F-4D97-AF65-F5344CB8AC3E}">
        <p14:creationId xmlns:p14="http://schemas.microsoft.com/office/powerpoint/2010/main" val="15962914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Possible Student Responses:  </a:t>
            </a:r>
            <a:r>
              <a:rPr lang="en-US" baseline="0" dirty="0"/>
              <a:t>Students should find that the rate of the change of the burning candle is </a:t>
            </a:r>
            <a:r>
              <a:rPr lang="en-US" b="1" baseline="0" dirty="0"/>
              <a:t>not</a:t>
            </a:r>
            <a:r>
              <a:rPr lang="en-US" baseline="0" dirty="0"/>
              <a:t> constant across all points.  However, the various rates of change that the students find should all be negative. </a:t>
            </a:r>
          </a:p>
          <a:p>
            <a:endParaRPr lang="en-US" baseline="0" dirty="0"/>
          </a:p>
          <a:p>
            <a:r>
              <a:rPr lang="en-US" b="1" baseline="0" dirty="0"/>
              <a:t>Teacher Notes: </a:t>
            </a:r>
            <a:r>
              <a:rPr lang="en-US" b="1" baseline="0" dirty="0" smtClean="0"/>
              <a:t> </a:t>
            </a:r>
            <a:r>
              <a:rPr lang="en-US" baseline="0" dirty="0" smtClean="0"/>
              <a:t>Remind </a:t>
            </a:r>
            <a:r>
              <a:rPr lang="en-US" baseline="0" dirty="0"/>
              <a:t>students who are struggling of their previous work with delta notation and using expressions to compute change.</a:t>
            </a:r>
          </a:p>
          <a:p>
            <a:endParaRPr lang="en-US" baseline="0" dirty="0"/>
          </a:p>
          <a:p>
            <a:r>
              <a:rPr lang="en-US" b="1" baseline="0" dirty="0"/>
              <a:t>Misconceptions: </a:t>
            </a:r>
            <a:r>
              <a:rPr lang="en-US" baseline="0" dirty="0"/>
              <a:t>Sometimes students think they can only find rates of change between consecutive points on a table, and pushing them to explore nonconsecutive points forces them away from relying on procedural habits.  Also, as previously stated, a common student error is to disregard signs when finding changes away from a value.  Students need to attend to precision.</a:t>
            </a:r>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45</a:t>
            </a:fld>
            <a:endParaRPr lang="en-US"/>
          </a:p>
        </p:txBody>
      </p:sp>
    </p:spTree>
    <p:extLst>
      <p:ext uri="{BB962C8B-B14F-4D97-AF65-F5344CB8AC3E}">
        <p14:creationId xmlns:p14="http://schemas.microsoft.com/office/powerpoint/2010/main" val="37704189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Possible Student Responses:</a:t>
            </a:r>
          </a:p>
          <a:p>
            <a:pPr marL="228600" indent="-228600">
              <a:buAutoNum type="arabicPeriod"/>
            </a:pPr>
            <a:r>
              <a:rPr lang="en-US" dirty="0"/>
              <a:t>Students should find that a linear model is still a good way to represent the relationship between the height</a:t>
            </a:r>
            <a:r>
              <a:rPr lang="en-US" baseline="0" dirty="0"/>
              <a:t> of the candle and the time the candle has been burning, even though the rates of change are not perfectly constant.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a:t>Students may have the idea of averaging the rates of change, or using the median or mode as a representative rate of change. Student answers should demonstrate that they understand the rate of change is negative.  This is a good opportunity to reinforce what it means that the rate of change is negative – that the height of the candle is </a:t>
            </a:r>
            <a:r>
              <a:rPr lang="en-US" i="1" baseline="0" dirty="0"/>
              <a:t>decreasing</a:t>
            </a:r>
            <a:r>
              <a:rPr lang="en-US" baseline="0" dirty="0"/>
              <a:t> as the length of time the candle has been burning is </a:t>
            </a:r>
            <a:r>
              <a:rPr lang="en-US" i="1" baseline="0" dirty="0"/>
              <a:t>increasing</a:t>
            </a:r>
            <a:r>
              <a:rPr lang="en-US" baseline="0" dirty="0"/>
              <a:t>.</a:t>
            </a:r>
          </a:p>
          <a:p>
            <a:pPr marL="228600" indent="-228600">
              <a:buAutoNum type="arabicPeriod"/>
            </a:pPr>
            <a:r>
              <a:rPr lang="en-US" baseline="0" dirty="0"/>
              <a:t>Some students may simply plot the discrete points given in the video.  Others may have the idea of drawing a line that best fits the given data as well, which is the direction the third candle video will take.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a:t>Students who drew a line of best fit may use it to visually approximate unknown values. Other students may instead choose two reference points and write a linear function in point-slope form, building on previous class experiences.  Some students may combine the two strategies by drawing a line of best fit, and then using two reference points on that line to write a linear function.</a:t>
            </a:r>
            <a:endParaRPr lang="en-US" dirty="0"/>
          </a:p>
          <a:p>
            <a:pPr marL="228600" indent="-228600">
              <a:buAutoNum type="arabicPeriod"/>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Teacher Notes: </a:t>
            </a:r>
            <a:r>
              <a:rPr lang="en-US" dirty="0"/>
              <a:t>Encourage</a:t>
            </a:r>
            <a:r>
              <a:rPr lang="en-US" baseline="0" dirty="0"/>
              <a:t> students to make connections with their previous work with the candle problem.  It is still appropriate to write a linear function modeling covarying quantities.  Reinforce that additional data points allow us to model the problem more accurately than if we were only given two points. While actually determining the exact line of best fit using  is not the standard this lesson is addressing, students may benefit from opportunities to examine lines of best fit using technology.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 potential technology resource is the website www.desmos.com. After navigating to the site, click “start graphing”.  Under the “add item” drop down menu, select “table”.  Click “open graph” in the upper left corner of the screen, and select “Statistics: Linear Regression”.  Click “open graph”, and </a:t>
            </a:r>
            <a:r>
              <a:rPr lang="en-US" baseline="0" dirty="0" err="1"/>
              <a:t>Desmos</a:t>
            </a:r>
            <a:r>
              <a:rPr lang="en-US" baseline="0" dirty="0"/>
              <a:t> will automatically populate a table of values and draw the corresponding line of best fit. Students are able to change values in the table to see how it affects the line of best fit.  Depending on whether students have access to their own computers, they could explore individually, in small groups, or as a whole class on a projector screen.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1" dirty="0"/>
              <a:t>Misconceptions:</a:t>
            </a:r>
            <a:r>
              <a:rPr lang="en-US" b="1" baseline="0" dirty="0"/>
              <a:t> </a:t>
            </a:r>
            <a:r>
              <a:rPr lang="en-US" baseline="0" dirty="0"/>
              <a:t>Some students might struggle with moving away from writing a linear function given limited information (such as two data points, or one data point and a rate of change) to writing a linear function given multiple data points that are not perfectly linear.  See teacher notes above addressing this potential struggle.  </a:t>
            </a:r>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46</a:t>
            </a:fld>
            <a:endParaRPr lang="en-US"/>
          </a:p>
        </p:txBody>
      </p:sp>
    </p:spTree>
    <p:extLst>
      <p:ext uri="{BB962C8B-B14F-4D97-AF65-F5344CB8AC3E}">
        <p14:creationId xmlns:p14="http://schemas.microsoft.com/office/powerpoint/2010/main" val="7363698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a:t>
            </a:r>
            <a:r>
              <a:rPr lang="en-US" b="1" baseline="0" dirty="0"/>
              <a:t>: </a:t>
            </a:r>
            <a:r>
              <a:rPr lang="en-US" b="0" baseline="0" dirty="0" smtClean="0"/>
              <a:t>Students should agree with Gabrielle’s rate of change. </a:t>
            </a:r>
            <a:r>
              <a:rPr lang="en-US" dirty="0" smtClean="0"/>
              <a:t>The </a:t>
            </a:r>
            <a:r>
              <a:rPr lang="en-US" dirty="0"/>
              <a:t>candle decreased in height by 2 cm during the 55 minute period the candle</a:t>
            </a:r>
            <a:r>
              <a:rPr lang="en-US" baseline="0" dirty="0"/>
              <a:t> was burning.  </a:t>
            </a:r>
          </a:p>
          <a:p>
            <a:endParaRPr lang="en-US" baseline="0" dirty="0"/>
          </a:p>
          <a:p>
            <a:r>
              <a:rPr lang="en-US" b="1" baseline="0" dirty="0"/>
              <a:t>Teacher Notes: </a:t>
            </a:r>
            <a:r>
              <a:rPr lang="en-US" baseline="0" dirty="0"/>
              <a:t>Student answers should include units and specifically address the context, rather than just defining </a:t>
            </a:r>
            <a:r>
              <a:rPr lang="en-US" baseline="0" dirty="0" smtClean="0"/>
              <a:t>slope.  </a:t>
            </a:r>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47</a:t>
            </a:fld>
            <a:endParaRPr lang="en-US"/>
          </a:p>
        </p:txBody>
      </p:sp>
    </p:spTree>
    <p:extLst>
      <p:ext uri="{BB962C8B-B14F-4D97-AF65-F5344CB8AC3E}">
        <p14:creationId xmlns:p14="http://schemas.microsoft.com/office/powerpoint/2010/main" val="27462409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buFont typeface="Wingdings" panose="05000000000000000000" pitchFamily="2" charset="2"/>
                  <a:buNone/>
                </a:pPr>
                <a:r>
                  <a:rPr lang="en-US" sz="1200" b="1" dirty="0"/>
                  <a:t>Possible Student Responses: </a:t>
                </a:r>
                <a:r>
                  <a:rPr lang="en-US" sz="1200" dirty="0"/>
                  <a:t>Collect</a:t>
                </a:r>
                <a:r>
                  <a:rPr lang="en-US" sz="1200" baseline="0" dirty="0"/>
                  <a:t> student work samples.  This is a good opportunity to assess students’ recollection of prior learning objectives in this unit related to </a:t>
                </a:r>
                <a:r>
                  <a:rPr lang="en-US" sz="1200" kern="1200" dirty="0">
                    <a:solidFill>
                      <a:schemeClr val="tx1"/>
                    </a:solidFill>
                    <a:effectLst/>
                    <a:latin typeface="+mn-lt"/>
                    <a:ea typeface="+mn-ea"/>
                    <a:cs typeface="+mn-cs"/>
                  </a:rPr>
                  <a:t>HSA.SSE.A.1.a.</a:t>
                </a:r>
              </a:p>
              <a:p>
                <a:pPr>
                  <a:buFont typeface="Wingdings" panose="05000000000000000000" pitchFamily="2" charset="2"/>
                  <a:buNone/>
                </a:pPr>
                <a:endParaRPr lang="en-US" sz="1200" dirty="0"/>
              </a:p>
              <a:p>
                <a:pPr marL="228600" indent="-228600">
                  <a:buFont typeface="Wingdings" panose="05000000000000000000" pitchFamily="2" charset="2"/>
                  <a:buAutoNum type="arabicPeriod"/>
                </a:pPr>
                <a:r>
                  <a:rPr lang="en-US" sz="1200" dirty="0"/>
                  <a:t>(x – 105) ; the change</a:t>
                </a:r>
                <a:r>
                  <a:rPr lang="en-US" sz="1200" baseline="0" dirty="0"/>
                  <a:t> in the time the candle has been burning away from the selected reference point time of 105 minutes</a:t>
                </a:r>
              </a:p>
              <a:p>
                <a:pPr>
                  <a:buFont typeface="Wingdings" panose="05000000000000000000" pitchFamily="2" charset="2"/>
                  <a:buNone/>
                </a:pPr>
                <a:r>
                  <a:rPr lang="en-US" sz="1200" b="0" dirty="0"/>
                  <a:t>2.  </a:t>
                </a:r>
                <a14:m>
                  <m:oMath xmlns:m="http://schemas.openxmlformats.org/officeDocument/2006/math">
                    <m:r>
                      <a:rPr lang="en-US" sz="1200" b="0" i="1" smtClean="0">
                        <a:latin typeface="Cambria Math" panose="02040503050406030204" pitchFamily="18" charset="0"/>
                      </a:rPr>
                      <m:t> </m:t>
                    </m:r>
                    <m:f>
                      <m:fPr>
                        <m:ctrlPr>
                          <a:rPr lang="en-US" sz="1200" i="1">
                            <a:latin typeface="Cambria Math" panose="02040503050406030204" pitchFamily="18" charset="0"/>
                          </a:rPr>
                        </m:ctrlPr>
                      </m:fPr>
                      <m:num>
                        <m:r>
                          <a:rPr lang="en-US" sz="1200" i="1">
                            <a:latin typeface="Cambria Math" panose="02040503050406030204" pitchFamily="18" charset="0"/>
                          </a:rPr>
                          <m:t>−2</m:t>
                        </m:r>
                      </m:num>
                      <m:den>
                        <m:r>
                          <a:rPr lang="en-US" sz="1200" i="1">
                            <a:latin typeface="Cambria Math" panose="02040503050406030204" pitchFamily="18" charset="0"/>
                          </a:rPr>
                          <m:t>55</m:t>
                        </m:r>
                      </m:den>
                    </m:f>
                    <m:d>
                      <m:dPr>
                        <m:ctrlPr>
                          <a:rPr lang="en-US" sz="1200" i="1">
                            <a:latin typeface="Cambria Math" panose="02040503050406030204" pitchFamily="18" charset="0"/>
                          </a:rPr>
                        </m:ctrlPr>
                      </m:dPr>
                      <m:e>
                        <m:r>
                          <a:rPr lang="en-US" sz="1200" i="1">
                            <a:latin typeface="Cambria Math" panose="02040503050406030204" pitchFamily="18" charset="0"/>
                          </a:rPr>
                          <m:t>𝑥</m:t>
                        </m:r>
                        <m:r>
                          <a:rPr lang="en-US" sz="1200" i="1">
                            <a:latin typeface="Cambria Math" panose="02040503050406030204" pitchFamily="18" charset="0"/>
                          </a:rPr>
                          <m:t>−105</m:t>
                        </m:r>
                      </m:e>
                    </m:d>
                  </m:oMath>
                </a14:m>
                <a:r>
                  <a:rPr lang="en-US" sz="1200" dirty="0"/>
                  <a:t> ;</a:t>
                </a:r>
                <a:r>
                  <a:rPr lang="en-US" sz="1200" baseline="0" dirty="0"/>
                  <a:t> the change in the height of the candle away from the selected reference point height of 12 cm corresponding with the change in time away from 105 minutes</a:t>
                </a:r>
                <a:endParaRPr lang="en-US" sz="1200" dirty="0"/>
              </a:p>
              <a:p>
                <a:pPr>
                  <a:buFont typeface="Wingdings" panose="05000000000000000000" pitchFamily="2" charset="2"/>
                  <a:buNone/>
                </a:pPr>
                <a:r>
                  <a:rPr lang="en-US" sz="1200" dirty="0"/>
                  <a:t>3.  12 ; the reference</a:t>
                </a:r>
                <a:r>
                  <a:rPr lang="en-US" sz="1200" baseline="0" dirty="0"/>
                  <a:t> point output value, or height of the candle when it had burned 105 minutes</a:t>
                </a:r>
                <a:endParaRPr lang="en-US" sz="1200" dirty="0"/>
              </a:p>
              <a:p>
                <a:pPr>
                  <a:buFont typeface="Wingdings" panose="05000000000000000000" pitchFamily="2" charset="2"/>
                  <a:buNone/>
                </a:pPr>
                <a:r>
                  <a:rPr lang="en-US" sz="1200" dirty="0"/>
                  <a:t>4.  </a:t>
                </a:r>
                <a14:m>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−2</m:t>
                        </m:r>
                      </m:num>
                      <m:den>
                        <m:r>
                          <a:rPr lang="en-US" sz="1200" i="1">
                            <a:latin typeface="Cambria Math" panose="02040503050406030204" pitchFamily="18" charset="0"/>
                          </a:rPr>
                          <m:t>55</m:t>
                        </m:r>
                      </m:den>
                    </m:f>
                    <m:d>
                      <m:dPr>
                        <m:ctrlPr>
                          <a:rPr lang="en-US" sz="1200" i="1">
                            <a:latin typeface="Cambria Math" panose="02040503050406030204" pitchFamily="18" charset="0"/>
                          </a:rPr>
                        </m:ctrlPr>
                      </m:dPr>
                      <m:e>
                        <m:r>
                          <a:rPr lang="en-US" sz="1200" i="1">
                            <a:latin typeface="Cambria Math" panose="02040503050406030204" pitchFamily="18" charset="0"/>
                          </a:rPr>
                          <m:t>𝑥</m:t>
                        </m:r>
                        <m:r>
                          <a:rPr lang="en-US" sz="1200" i="1">
                            <a:latin typeface="Cambria Math" panose="02040503050406030204" pitchFamily="18" charset="0"/>
                          </a:rPr>
                          <m:t>−105</m:t>
                        </m:r>
                      </m:e>
                    </m:d>
                    <m:r>
                      <a:rPr lang="en-US" sz="1200" i="1">
                        <a:latin typeface="Cambria Math" panose="02040503050406030204" pitchFamily="18" charset="0"/>
                      </a:rPr>
                      <m:t>+12</m:t>
                    </m:r>
                  </m:oMath>
                </a14:m>
                <a:r>
                  <a:rPr lang="en-US" sz="1200" dirty="0"/>
                  <a:t> ; the</a:t>
                </a:r>
                <a:r>
                  <a:rPr lang="en-US" sz="1200" baseline="0" dirty="0"/>
                  <a:t> height of the candle when it has been burning x minutes, found using the selected reference point (105, 12).  Students should connect that the expression is formed by adding the </a:t>
                </a:r>
                <a:r>
                  <a:rPr lang="en-US" sz="1200" i="1" baseline="0" dirty="0"/>
                  <a:t>initial height </a:t>
                </a:r>
                <a:r>
                  <a:rPr lang="en-US" sz="1200" baseline="0" dirty="0"/>
                  <a:t>of the candle, 12 cm, and the </a:t>
                </a:r>
                <a:r>
                  <a:rPr lang="en-US" sz="1200" i="1" baseline="0" dirty="0"/>
                  <a:t>change in height </a:t>
                </a:r>
                <a:r>
                  <a:rPr lang="en-US" sz="1200" baseline="0" dirty="0"/>
                  <a:t>away from 12 cm.</a:t>
                </a:r>
              </a:p>
              <a:p>
                <a:pPr>
                  <a:buFont typeface="Wingdings" panose="05000000000000000000" pitchFamily="2" charset="2"/>
                  <a:buNone/>
                </a:pPr>
                <a:endParaRPr lang="en-US" sz="1200" dirty="0"/>
              </a:p>
              <a:p>
                <a:r>
                  <a:rPr lang="en-US" b="1" dirty="0"/>
                  <a:t>Teacher</a:t>
                </a:r>
                <a:r>
                  <a:rPr lang="en-US" b="1" baseline="0" dirty="0"/>
                  <a:t> Notes:  </a:t>
                </a:r>
                <a:r>
                  <a:rPr lang="en-US" baseline="0" dirty="0"/>
                  <a:t>Use the students’ work samples to determine whether it is necessary to review prior lessons before continuing.</a:t>
                </a:r>
                <a:endParaRPr lang="en-US" dirty="0"/>
              </a:p>
            </p:txBody>
          </p:sp>
        </mc:Choice>
        <mc:Fallback xmlns="">
          <p:sp>
            <p:nvSpPr>
              <p:cNvPr id="3" name="Notes Placeholder 2"/>
              <p:cNvSpPr>
                <a:spLocks noGrp="1"/>
              </p:cNvSpPr>
              <p:nvPr>
                <p:ph type="body" idx="1"/>
              </p:nvPr>
            </p:nvSpPr>
            <p:spPr/>
            <p:txBody>
              <a:bodyPr/>
              <a:lstStyle/>
              <a:p>
                <a:pPr>
                  <a:buFont typeface="Wingdings" panose="05000000000000000000" pitchFamily="2" charset="2"/>
                  <a:buNone/>
                </a:pPr>
                <a:r>
                  <a:rPr lang="en-US" sz="1200" dirty="0"/>
                  <a:t>Collect</a:t>
                </a:r>
                <a:r>
                  <a:rPr lang="en-US" sz="1200" baseline="0" dirty="0"/>
                  <a:t> student work samples.  This is a good opportunity to assess students’ recollection of prior learning objectives in this unit related to </a:t>
                </a:r>
                <a:r>
                  <a:rPr lang="en-US" sz="1200" kern="1200" dirty="0">
                    <a:solidFill>
                      <a:schemeClr val="tx1"/>
                    </a:solidFill>
                    <a:effectLst/>
                    <a:latin typeface="+mn-lt"/>
                    <a:ea typeface="+mn-ea"/>
                    <a:cs typeface="+mn-cs"/>
                  </a:rPr>
                  <a:t>HSA.SSE.A.1.a.</a:t>
                </a:r>
                <a:endParaRPr lang="en-US" sz="1200" dirty="0"/>
              </a:p>
              <a:p>
                <a:pPr>
                  <a:buFont typeface="Wingdings" panose="05000000000000000000" pitchFamily="2" charset="2"/>
                  <a:buChar char="§"/>
                </a:pPr>
                <a:r>
                  <a:rPr lang="en-US" sz="1200" dirty="0"/>
                  <a:t>(x – 105) ; the change</a:t>
                </a:r>
                <a:r>
                  <a:rPr lang="en-US" sz="1200" baseline="0" dirty="0"/>
                  <a:t> in the time the candle has been burning away from the selected reference point time of 105 minutes</a:t>
                </a:r>
                <a:endParaRPr lang="en-US" sz="1200" dirty="0"/>
              </a:p>
              <a:p>
                <a:pPr>
                  <a:buFont typeface="Wingdings" panose="05000000000000000000" pitchFamily="2" charset="2"/>
                  <a:buChar char="§"/>
                </a:pPr>
                <a:r>
                  <a:rPr lang="en-US" sz="1200" i="0">
                    <a:latin typeface="Cambria Math" panose="02040503050406030204" pitchFamily="18" charset="0"/>
                  </a:rPr>
                  <a:t>(−2)/55 (𝑥−105)</a:t>
                </a:r>
                <a:r>
                  <a:rPr lang="en-US" sz="1200" dirty="0"/>
                  <a:t> ;</a:t>
                </a:r>
                <a:r>
                  <a:rPr lang="en-US" sz="1200" baseline="0" dirty="0"/>
                  <a:t> the change in the height of the candle away from the selected reference point height of 12 cm corresponding with the change in time away from 105 minutes</a:t>
                </a:r>
                <a:endParaRPr lang="en-US" sz="1200" dirty="0"/>
              </a:p>
              <a:p>
                <a:pPr>
                  <a:buFont typeface="Wingdings" panose="05000000000000000000" pitchFamily="2" charset="2"/>
                  <a:buChar char="§"/>
                </a:pPr>
                <a:r>
                  <a:rPr lang="en-US" sz="1200" dirty="0"/>
                  <a:t>12 ; the reference</a:t>
                </a:r>
                <a:r>
                  <a:rPr lang="en-US" sz="1200" baseline="0" dirty="0"/>
                  <a:t> point output value, or height of the candle when it had burned 105 minutes</a:t>
                </a:r>
                <a:endParaRPr lang="en-US" sz="1200" dirty="0"/>
              </a:p>
              <a:p>
                <a:pPr>
                  <a:buFont typeface="Wingdings" panose="05000000000000000000" pitchFamily="2" charset="2"/>
                  <a:buChar char="§"/>
                </a:pPr>
                <a:r>
                  <a:rPr lang="en-US" sz="1200" i="0">
                    <a:latin typeface="Cambria Math" panose="02040503050406030204" pitchFamily="18" charset="0"/>
                  </a:rPr>
                  <a:t>(−2)/55 (𝑥−105)+12</a:t>
                </a:r>
                <a:r>
                  <a:rPr lang="en-US" sz="1200" dirty="0"/>
                  <a:t> ; the</a:t>
                </a:r>
                <a:r>
                  <a:rPr lang="en-US" sz="1200" baseline="0" dirty="0"/>
                  <a:t> height of the candle when it has been burning x minutes, found using the selected reference point (105, 12).  Students should connect that the expression is formed by adding the </a:t>
                </a:r>
                <a:r>
                  <a:rPr lang="en-US" sz="1200" i="1" baseline="0" dirty="0"/>
                  <a:t>initial height </a:t>
                </a:r>
                <a:r>
                  <a:rPr lang="en-US" sz="1200" baseline="0" dirty="0"/>
                  <a:t>of the candle, 12, and the </a:t>
                </a:r>
                <a:r>
                  <a:rPr lang="en-US" sz="1200" i="1" baseline="0" dirty="0"/>
                  <a:t>change in height </a:t>
                </a:r>
                <a:r>
                  <a:rPr lang="en-US" sz="1200" baseline="0" dirty="0"/>
                  <a:t>away from 12 cm.</a:t>
                </a:r>
                <a:endParaRPr lang="en-US" sz="1200" dirty="0"/>
              </a:p>
              <a:p>
                <a:endParaRPr lang="en-US" dirty="0"/>
              </a:p>
            </p:txBody>
          </p:sp>
        </mc:Fallback>
      </mc:AlternateContent>
      <p:sp>
        <p:nvSpPr>
          <p:cNvPr id="4" name="Slide Number Placeholder 3"/>
          <p:cNvSpPr>
            <a:spLocks noGrp="1"/>
          </p:cNvSpPr>
          <p:nvPr>
            <p:ph type="sldNum" sz="quarter" idx="10"/>
          </p:nvPr>
        </p:nvSpPr>
        <p:spPr/>
        <p:txBody>
          <a:bodyPr/>
          <a:lstStyle/>
          <a:p>
            <a:fld id="{B583CC24-94F0-4F80-8BC3-E912990DFB5B}" type="slidenum">
              <a:rPr lang="en-US" smtClean="0"/>
              <a:t>48</a:t>
            </a:fld>
            <a:endParaRPr lang="en-US"/>
          </a:p>
        </p:txBody>
      </p:sp>
    </p:spTree>
    <p:extLst>
      <p:ext uri="{BB962C8B-B14F-4D97-AF65-F5344CB8AC3E}">
        <p14:creationId xmlns:p14="http://schemas.microsoft.com/office/powerpoint/2010/main" val="36765621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  </a:t>
            </a:r>
            <a:r>
              <a:rPr lang="en-US" baseline="0" dirty="0"/>
              <a:t>Group answers should show that they understand the rate of change is negative.  Students may tackle the problem in different ways.  Some may identify the y-intercept, and use slope-intercept form with the representative rate of change they found earlier.  Some students may use point-slope form with two of the given points.  The formats of the student answers may vary, and students using point-slope form may want to simplify their answers to slope-intercept form in order to better compare the functions. </a:t>
            </a: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Teacher Notes: </a:t>
            </a:r>
            <a:r>
              <a:rPr lang="en-US" dirty="0"/>
              <a:t>This activity supports HSS-ID.B.6</a:t>
            </a:r>
            <a:r>
              <a:rPr lang="en-US" baseline="0" dirty="0"/>
              <a:t>a and HSS-ID.B.6c, but is not intended to address the full depth of those standards.  </a:t>
            </a:r>
            <a:r>
              <a:rPr lang="en-US" b="1" baseline="0" dirty="0"/>
              <a:t>When the class concludes their discussion, students should watch the Candle Burning Video Act 3.</a:t>
            </a:r>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49</a:t>
            </a:fld>
            <a:endParaRPr lang="en-US"/>
          </a:p>
        </p:txBody>
      </p:sp>
    </p:spTree>
    <p:extLst>
      <p:ext uri="{BB962C8B-B14F-4D97-AF65-F5344CB8AC3E}">
        <p14:creationId xmlns:p14="http://schemas.microsoft.com/office/powerpoint/2010/main" val="4560734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Google: </a:t>
            </a:r>
            <a:r>
              <a:rPr lang="en-US" dirty="0"/>
              <a:t>Candle</a:t>
            </a:r>
            <a:r>
              <a:rPr lang="en-US" baseline="0" dirty="0"/>
              <a:t> Burning Act 3 Video is uploaded by Kyle Pearce</a:t>
            </a:r>
          </a:p>
          <a:p>
            <a:endParaRPr lang="en-US" baseline="0" dirty="0"/>
          </a:p>
        </p:txBody>
      </p:sp>
      <p:sp>
        <p:nvSpPr>
          <p:cNvPr id="4" name="Slide Number Placeholder 3"/>
          <p:cNvSpPr>
            <a:spLocks noGrp="1"/>
          </p:cNvSpPr>
          <p:nvPr>
            <p:ph type="sldNum" sz="quarter" idx="10"/>
          </p:nvPr>
        </p:nvSpPr>
        <p:spPr/>
        <p:txBody>
          <a:bodyPr/>
          <a:lstStyle/>
          <a:p>
            <a:fld id="{B583CC24-94F0-4F80-8BC3-E912990DFB5B}" type="slidenum">
              <a:rPr lang="en-US" smtClean="0"/>
              <a:t>50</a:t>
            </a:fld>
            <a:endParaRPr lang="en-US"/>
          </a:p>
        </p:txBody>
      </p:sp>
    </p:spTree>
    <p:extLst>
      <p:ext uri="{BB962C8B-B14F-4D97-AF65-F5344CB8AC3E}">
        <p14:creationId xmlns:p14="http://schemas.microsoft.com/office/powerpoint/2010/main" val="17905055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a:t>
            </a:r>
          </a:p>
          <a:p>
            <a:pPr marL="228600" indent="-228600">
              <a:buAutoNum type="arabicPeriod"/>
            </a:pPr>
            <a:r>
              <a:rPr lang="en-US" dirty="0"/>
              <a:t>The</a:t>
            </a:r>
            <a:r>
              <a:rPr lang="en-US" baseline="0" dirty="0"/>
              <a:t> domain of a linear function is all real numbers. </a:t>
            </a:r>
          </a:p>
          <a:p>
            <a:pPr marL="228600" indent="-228600">
              <a:buAutoNum type="arabicPeriod"/>
            </a:pPr>
            <a:r>
              <a:rPr lang="en-US" dirty="0"/>
              <a:t>A reasonable</a:t>
            </a:r>
            <a:r>
              <a:rPr lang="en-US" baseline="0" dirty="0"/>
              <a:t> domain in context would be all real input values between 0 minutes and 362 minutes.</a:t>
            </a:r>
          </a:p>
          <a:p>
            <a:pPr marL="228600" indent="-228600">
              <a:buAutoNum type="arabicPeriod"/>
            </a:pPr>
            <a:r>
              <a:rPr lang="en-US" baseline="0" dirty="0"/>
              <a:t>We must restrict the domain because the time that the candle has been burning cannot be negative, nor can the candle continue to burn when it is gone.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 Notes: </a:t>
            </a:r>
            <a:r>
              <a:rPr lang="en-US" baseline="0" dirty="0"/>
              <a:t>This would be a good opportunity to discuss situations in which we might further restrict domain to positive integers (for example, if the input was number of people etc.).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Misconceptions: </a:t>
            </a:r>
            <a:r>
              <a:rPr lang="en-US" baseline="0" dirty="0"/>
              <a:t>Some students may argue that the domain of vertical lines is not all real numbers, however, vertical lines are not functions. This is a good opportunity for students to discuss what is a function.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51</a:t>
            </a:fld>
            <a:endParaRPr lang="en-US"/>
          </a:p>
        </p:txBody>
      </p:sp>
    </p:spTree>
    <p:extLst>
      <p:ext uri="{BB962C8B-B14F-4D97-AF65-F5344CB8AC3E}">
        <p14:creationId xmlns:p14="http://schemas.microsoft.com/office/powerpoint/2010/main" val="25018078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Possible Student Responses:</a:t>
            </a:r>
          </a:p>
          <a:p>
            <a:pPr marL="228600" indent="-228600">
              <a:buFont typeface="+mj-lt"/>
              <a:buAutoNum type="arabicPeriod"/>
            </a:pPr>
            <a:r>
              <a:rPr lang="en-US" baseline="0" dirty="0"/>
              <a:t>Slope -0.046; The candle will decrease by about 4.6 cm for each 100 minute period of time it has been burning.</a:t>
            </a:r>
          </a:p>
          <a:p>
            <a:pPr marL="228600" indent="-228600">
              <a:buFont typeface="+mj-lt"/>
              <a:buAutoNum type="arabicPeriod"/>
            </a:pPr>
            <a:r>
              <a:rPr lang="en-US" baseline="0" dirty="0"/>
              <a:t>Y-intercept (0, 16.59); This would represent the original height of the candle based on the linear model that best fits all data points.  </a:t>
            </a:r>
          </a:p>
          <a:p>
            <a:pPr marL="228600" indent="-228600">
              <a:buFont typeface="+mj-lt"/>
              <a:buAutoNum type="arabicPeriod"/>
            </a:pPr>
            <a:r>
              <a:rPr lang="en-US" baseline="0" dirty="0"/>
              <a:t>(0, 17) represents the </a:t>
            </a:r>
            <a:r>
              <a:rPr lang="en-US" baseline="0" dirty="0" smtClean="0"/>
              <a:t>actual original </a:t>
            </a:r>
            <a:r>
              <a:rPr lang="en-US" baseline="0" dirty="0"/>
              <a:t>height of the candle.  The data is not perfectly linear, so the actual original height of the candle and the original height as predicted by the line of best fit are slightly different.  It would be beneficial for students to discuss the difference between actual data point, and points on the line of best fit.</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 Notes:  </a:t>
            </a:r>
            <a:r>
              <a:rPr lang="en-US" dirty="0"/>
              <a:t>Before students answer the</a:t>
            </a:r>
            <a:r>
              <a:rPr lang="en-US" baseline="0" dirty="0"/>
              <a:t> questions, t</a:t>
            </a:r>
            <a:r>
              <a:rPr lang="en-US" dirty="0"/>
              <a:t>his is a good opportunity</a:t>
            </a:r>
            <a:r>
              <a:rPr lang="en-US" baseline="0" dirty="0"/>
              <a:t> to clarify/remind them that interpreting the slope or y-intercept is explaining what it </a:t>
            </a:r>
            <a:r>
              <a:rPr lang="en-US" i="1" baseline="0" dirty="0"/>
              <a:t>means in context</a:t>
            </a:r>
            <a:r>
              <a:rPr lang="en-US" baseline="0" dirty="0"/>
              <a:t>.  Also, now that students are given the actual line of best fit, it may be beneficial to discuss which groups’ strategies resulted in a line close to the line of best fit. Depending on the students’ prior experiences, it may also be beneficial for them to verify the line of best fit using their calculators, though that is not the focus of this lesson.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Misconceptions: </a:t>
            </a:r>
            <a:r>
              <a:rPr lang="en-US" baseline="0" dirty="0"/>
              <a:t>A common student error is to instead </a:t>
            </a:r>
            <a:r>
              <a:rPr lang="en-US" i="1" baseline="0" dirty="0"/>
              <a:t>define</a:t>
            </a:r>
            <a:r>
              <a:rPr lang="en-US" baseline="0" dirty="0"/>
              <a:t> slope or y-intercept, which is not what the question is asking.</a:t>
            </a:r>
          </a:p>
        </p:txBody>
      </p:sp>
      <p:sp>
        <p:nvSpPr>
          <p:cNvPr id="4" name="Slide Number Placeholder 3"/>
          <p:cNvSpPr>
            <a:spLocks noGrp="1"/>
          </p:cNvSpPr>
          <p:nvPr>
            <p:ph type="sldNum" sz="quarter" idx="10"/>
          </p:nvPr>
        </p:nvSpPr>
        <p:spPr/>
        <p:txBody>
          <a:bodyPr/>
          <a:lstStyle/>
          <a:p>
            <a:fld id="{B583CC24-94F0-4F80-8BC3-E912990DFB5B}" type="slidenum">
              <a:rPr lang="en-US" smtClean="0"/>
              <a:t>52</a:t>
            </a:fld>
            <a:endParaRPr lang="en-US"/>
          </a:p>
        </p:txBody>
      </p:sp>
    </p:spTree>
    <p:extLst>
      <p:ext uri="{BB962C8B-B14F-4D97-AF65-F5344CB8AC3E}">
        <p14:creationId xmlns:p14="http://schemas.microsoft.com/office/powerpoint/2010/main" val="39344643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Possible Student Response: </a:t>
            </a:r>
            <a:r>
              <a:rPr lang="en-US" dirty="0"/>
              <a:t>The line of best fit allows us to </a:t>
            </a:r>
            <a:r>
              <a:rPr lang="en-US" b="1" dirty="0"/>
              <a:t>predict</a:t>
            </a:r>
            <a:r>
              <a:rPr lang="en-US" dirty="0"/>
              <a:t> missing values. This</a:t>
            </a:r>
            <a:r>
              <a:rPr lang="en-US" baseline="0" dirty="0"/>
              <a:t> is useful because we are given a limited set of actual data points, but can predict any value using the line of best fit.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Teacher Notes: </a:t>
            </a:r>
            <a:r>
              <a:rPr lang="en-US" dirty="0"/>
              <a:t>Take the opportunity to reinforce</a:t>
            </a:r>
            <a:r>
              <a:rPr lang="en-US" baseline="0" dirty="0"/>
              <a:t> the </a:t>
            </a:r>
            <a:r>
              <a:rPr lang="en-US" dirty="0"/>
              <a:t>difference between actual data points, and points on the line of best fit.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Misconceptions: </a:t>
            </a:r>
            <a:r>
              <a:rPr lang="en-US" dirty="0"/>
              <a:t>Students</a:t>
            </a:r>
            <a:r>
              <a:rPr lang="en-US" baseline="0" dirty="0"/>
              <a:t> sometimes use the actual data points to predict missing values, rather than the line of best fit.  This occurs most frequently when the given value (input or output) corresponds with the value of an actual data point’s (input or output).</a:t>
            </a:r>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53</a:t>
            </a:fld>
            <a:endParaRPr lang="en-US"/>
          </a:p>
        </p:txBody>
      </p:sp>
    </p:spTree>
    <p:extLst>
      <p:ext uri="{BB962C8B-B14F-4D97-AF65-F5344CB8AC3E}">
        <p14:creationId xmlns:p14="http://schemas.microsoft.com/office/powerpoint/2010/main" val="22727821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Possible Student</a:t>
            </a:r>
            <a:r>
              <a:rPr lang="en-US" b="1" baseline="0" dirty="0"/>
              <a:t> Response: </a:t>
            </a:r>
            <a:r>
              <a:rPr lang="en-US" baseline="0" dirty="0"/>
              <a:t>Students should use the line of the best fit to find the predicted height of the candle, plugging in 200 minutes as the input value. </a:t>
            </a:r>
            <a:r>
              <a:rPr lang="en-US" dirty="0"/>
              <a:t>Predicted</a:t>
            </a:r>
            <a:r>
              <a:rPr lang="en-US" baseline="0" dirty="0"/>
              <a:t> height is about 7.39 cm. Some students may round.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 Notes: </a:t>
            </a:r>
            <a:r>
              <a:rPr lang="en-US" baseline="0" dirty="0"/>
              <a:t>Continually require students to attend to precision by including units.</a:t>
            </a:r>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54</a:t>
            </a:fld>
            <a:endParaRPr lang="en-US"/>
          </a:p>
        </p:txBody>
      </p:sp>
    </p:spTree>
    <p:extLst>
      <p:ext uri="{BB962C8B-B14F-4D97-AF65-F5344CB8AC3E}">
        <p14:creationId xmlns:p14="http://schemas.microsoft.com/office/powerpoint/2010/main" val="21511477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Handout goes with this</a:t>
            </a:r>
            <a:r>
              <a:rPr lang="en-US" b="1" i="1" baseline="0" dirty="0" smtClean="0"/>
              <a:t> PowerPoint slide. ANSWER KEY BELOW.</a:t>
            </a:r>
          </a:p>
          <a:p>
            <a:endParaRPr lang="en-US" b="1" dirty="0" smtClean="0"/>
          </a:p>
          <a:p>
            <a:r>
              <a:rPr lang="en-US" b="1" dirty="0" smtClean="0"/>
              <a:t>Possible </a:t>
            </a:r>
            <a:r>
              <a:rPr lang="en-US" b="1" dirty="0"/>
              <a:t>Students Responses: </a:t>
            </a:r>
            <a:r>
              <a:rPr lang="en-US" dirty="0"/>
              <a:t>We draw a line of best fit to model data showing a linear relationship between two varying quantities and to</a:t>
            </a:r>
            <a:r>
              <a:rPr lang="en-US" baseline="0" dirty="0"/>
              <a:t> </a:t>
            </a:r>
            <a:r>
              <a:rPr lang="en-US" b="1" i="1" baseline="0" dirty="0"/>
              <a:t>make predictions</a:t>
            </a:r>
            <a:r>
              <a:rPr lang="en-US" baseline="0" dirty="0"/>
              <a:t>.  The actual data points represent observations, and may not be on the line of best fit.  The line models the relationship between the two covarying quantities; points of the line are predictions and may differ from observed data points.  </a:t>
            </a:r>
          </a:p>
          <a:p>
            <a:endParaRPr lang="en-US" dirty="0"/>
          </a:p>
          <a:p>
            <a:r>
              <a:rPr lang="en-US" b="1" dirty="0"/>
              <a:t>Teacher Notes: </a:t>
            </a:r>
            <a:r>
              <a:rPr lang="en-US" dirty="0"/>
              <a:t>Collect students’ tickets out the door.  Use</a:t>
            </a:r>
            <a:r>
              <a:rPr lang="en-US" baseline="0" dirty="0"/>
              <a:t> student work to determine whether a follow-up class discussion is necessary.</a:t>
            </a:r>
            <a:endParaRPr lang="en-US" dirty="0"/>
          </a:p>
        </p:txBody>
      </p:sp>
      <p:sp>
        <p:nvSpPr>
          <p:cNvPr id="4" name="Slide Number Placeholder 3"/>
          <p:cNvSpPr>
            <a:spLocks noGrp="1"/>
          </p:cNvSpPr>
          <p:nvPr>
            <p:ph type="sldNum" sz="quarter" idx="10"/>
          </p:nvPr>
        </p:nvSpPr>
        <p:spPr/>
        <p:txBody>
          <a:bodyPr/>
          <a:lstStyle/>
          <a:p>
            <a:fld id="{B583CC24-94F0-4F80-8BC3-E912990DFB5B}" type="slidenum">
              <a:rPr lang="en-US" smtClean="0"/>
              <a:t>55</a:t>
            </a:fld>
            <a:endParaRPr lang="en-US"/>
          </a:p>
        </p:txBody>
      </p:sp>
    </p:spTree>
    <p:extLst>
      <p:ext uri="{BB962C8B-B14F-4D97-AF65-F5344CB8AC3E}">
        <p14:creationId xmlns:p14="http://schemas.microsoft.com/office/powerpoint/2010/main" val="2442781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Teacher Notes: </a:t>
            </a:r>
          </a:p>
          <a:p>
            <a:r>
              <a:rPr lang="en-US" dirty="0"/>
              <a:t>Students will still </a:t>
            </a:r>
            <a:r>
              <a:rPr lang="en-US" baseline="0" dirty="0"/>
              <a:t>be examining linear functions and making sense of problems contextually.  However, this lesson focuses on pulling in HSS-ID.C.7, a statistics standard related to linear models.  While it is not included in this unit, addressing HSS-ID.C.8 following this lesson would be appropriate.  Also, take every opportunity throughout the lesson to pull in students’ prior experiences in this unit, including vocabulary (expression, equation, function), delta notation, and the relationship between slope-intercept and point-slope forms of a linear function.</a:t>
            </a:r>
            <a:endParaRPr lang="en-US" dirty="0"/>
          </a:p>
        </p:txBody>
      </p:sp>
      <p:sp>
        <p:nvSpPr>
          <p:cNvPr id="4" name="Slide Number Placeholder 3"/>
          <p:cNvSpPr>
            <a:spLocks noGrp="1"/>
          </p:cNvSpPr>
          <p:nvPr>
            <p:ph type="sldNum" sz="quarter" idx="10"/>
          </p:nvPr>
        </p:nvSpPr>
        <p:spPr/>
        <p:txBody>
          <a:bodyPr/>
          <a:lstStyle/>
          <a:p>
            <a:fld id="{E394CB4F-3CDA-482C-AED2-A2D210041F55}" type="slidenum">
              <a:rPr lang="en-US" smtClean="0"/>
              <a:t>56</a:t>
            </a:fld>
            <a:endParaRPr lang="en-US"/>
          </a:p>
        </p:txBody>
      </p:sp>
    </p:spTree>
    <p:extLst>
      <p:ext uri="{BB962C8B-B14F-4D97-AF65-F5344CB8AC3E}">
        <p14:creationId xmlns:p14="http://schemas.microsoft.com/office/powerpoint/2010/main" val="33850886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 </a:t>
            </a:r>
            <a:r>
              <a:rPr lang="en-US" dirty="0"/>
              <a:t>Students</a:t>
            </a:r>
            <a:r>
              <a:rPr lang="en-US" baseline="0" dirty="0"/>
              <a:t> should explain the context,  that as the advertising budget for a neighborhood festival increases, the number of people who attend that festival will also increase. </a:t>
            </a:r>
          </a:p>
          <a:p>
            <a:endParaRPr lang="en-US" baseline="0" dirty="0"/>
          </a:p>
          <a:p>
            <a:r>
              <a:rPr lang="en-US" b="1" baseline="0" dirty="0"/>
              <a:t>Teacher Notes:  </a:t>
            </a:r>
            <a:r>
              <a:rPr lang="en-US" baseline="0" dirty="0"/>
              <a:t>Consider pulling up images of festivals online if students unfamiliar with the term, particularly ELL students.  Also, if students don’t use the term correlation in their responses, this is a good opportunity to discuss that the graph shows a positive correlation between money spent on advertising a neighborhood festival and the number of people who attend the festival each year. </a:t>
            </a:r>
          </a:p>
          <a:p>
            <a:r>
              <a:rPr lang="en-US" baseline="0" dirty="0"/>
              <a:t> </a:t>
            </a:r>
          </a:p>
          <a:p>
            <a:r>
              <a:rPr lang="en-US" baseline="0" dirty="0"/>
              <a:t>Students have been referring back to the candle problem repeatedly in this unit, and have previously created a graph of discrete data points.  If class time permits, encourage students to compare/contrast the two scenarios.  The candle problem tracks one candle as it burns all the way down.  An input value cannot repeat with a different output value in the candle problem.  However, in the context above this could occur.  The advertising budget could be the same in different years, with differing corresponding yearly attendance.  </a:t>
            </a:r>
          </a:p>
          <a:p>
            <a:endParaRPr lang="en-US" dirty="0"/>
          </a:p>
        </p:txBody>
      </p:sp>
      <p:sp>
        <p:nvSpPr>
          <p:cNvPr id="4" name="Slide Number Placeholder 3"/>
          <p:cNvSpPr>
            <a:spLocks noGrp="1"/>
          </p:cNvSpPr>
          <p:nvPr>
            <p:ph type="sldNum" sz="quarter" idx="10"/>
          </p:nvPr>
        </p:nvSpPr>
        <p:spPr/>
        <p:txBody>
          <a:bodyPr/>
          <a:lstStyle/>
          <a:p>
            <a:fld id="{E394CB4F-3CDA-482C-AED2-A2D210041F55}" type="slidenum">
              <a:rPr lang="en-US" smtClean="0"/>
              <a:t>57</a:t>
            </a:fld>
            <a:endParaRPr lang="en-US"/>
          </a:p>
        </p:txBody>
      </p:sp>
    </p:spTree>
    <p:extLst>
      <p:ext uri="{BB962C8B-B14F-4D97-AF65-F5344CB8AC3E}">
        <p14:creationId xmlns:p14="http://schemas.microsoft.com/office/powerpoint/2010/main" val="24180294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1" dirty="0"/>
                  <a:t>Possible Student Responses: </a:t>
                </a:r>
                <a:r>
                  <a:rPr lang="en-US" dirty="0"/>
                  <a:t>The</a:t>
                </a:r>
                <a:r>
                  <a:rPr lang="en-US" baseline="0" dirty="0"/>
                  <a:t> equation of the regression line is </a:t>
                </a:r>
                <a14:m>
                  <m:oMath xmlns:m="http://schemas.openxmlformats.org/officeDocument/2006/math">
                    <m:r>
                      <m:rPr>
                        <m:sty m:val="p"/>
                      </m:rPr>
                      <a:rPr lang="en-US" b="0" i="0" baseline="0" smtClean="0">
                        <a:latin typeface="Cambria Math" panose="02040503050406030204" pitchFamily="18" charset="0"/>
                        <a:ea typeface="Cambria Math" panose="02040503050406030204" pitchFamily="18" charset="0"/>
                      </a:rPr>
                      <m:t>y</m:t>
                    </m:r>
                    <m:r>
                      <a:rPr lang="en-US" i="1" baseline="0" smtClean="0">
                        <a:latin typeface="Cambria Math" panose="02040503050406030204" pitchFamily="18" charset="0"/>
                        <a:ea typeface="Cambria Math" panose="02040503050406030204" pitchFamily="18" charset="0"/>
                      </a:rPr>
                      <m:t>≈</m:t>
                    </m:r>
                    <m:r>
                      <a:rPr lang="en-US" b="0" i="1" baseline="0" smtClean="0">
                        <a:latin typeface="Cambria Math" panose="02040503050406030204" pitchFamily="18" charset="0"/>
                        <a:ea typeface="Cambria Math" panose="02040503050406030204" pitchFamily="18" charset="0"/>
                      </a:rPr>
                      <m:t>0.19048</m:t>
                    </m:r>
                    <m:r>
                      <a:rPr lang="en-US" b="0" i="1" baseline="0" smtClean="0">
                        <a:latin typeface="Cambria Math" panose="02040503050406030204" pitchFamily="18" charset="0"/>
                        <a:ea typeface="Cambria Math" panose="02040503050406030204" pitchFamily="18" charset="0"/>
                      </a:rPr>
                      <m:t>𝑥</m:t>
                    </m:r>
                    <m:r>
                      <a:rPr lang="en-US" b="0" i="1" baseline="0" smtClean="0">
                        <a:latin typeface="Cambria Math" panose="02040503050406030204" pitchFamily="18" charset="0"/>
                        <a:ea typeface="Cambria Math" panose="02040503050406030204" pitchFamily="18" charset="0"/>
                      </a:rPr>
                      <m:t>+308.93</m:t>
                    </m:r>
                  </m:oMath>
                </a14:m>
                <a:r>
                  <a:rPr lang="en-US" dirty="0"/>
                  <a:t>.  Students</a:t>
                </a:r>
                <a:r>
                  <a:rPr lang="en-US" baseline="0" dirty="0"/>
                  <a:t> are limited by the graph, and might reasonably say </a:t>
                </a:r>
                <a14:m>
                  <m:oMath xmlns:m="http://schemas.openxmlformats.org/officeDocument/2006/math">
                    <m:r>
                      <a:rPr lang="en-US" b="0" i="1" baseline="0" smtClean="0">
                        <a:latin typeface="Cambria Math" panose="02040503050406030204" pitchFamily="18" charset="0"/>
                      </a:rPr>
                      <m:t>𝑦</m:t>
                    </m:r>
                    <m:r>
                      <a:rPr lang="en-US" b="0" i="1" baseline="0" smtClean="0">
                        <a:latin typeface="Cambria Math" panose="02040503050406030204" pitchFamily="18" charset="0"/>
                        <a:ea typeface="Cambria Math" panose="02040503050406030204" pitchFamily="18" charset="0"/>
                      </a:rPr>
                      <m:t>≈0.2</m:t>
                    </m:r>
                    <m:r>
                      <a:rPr lang="en-US" b="0" i="1" baseline="0" smtClean="0">
                        <a:latin typeface="Cambria Math" panose="02040503050406030204" pitchFamily="18" charset="0"/>
                        <a:ea typeface="Cambria Math" panose="02040503050406030204" pitchFamily="18" charset="0"/>
                      </a:rPr>
                      <m:t>𝑥</m:t>
                    </m:r>
                    <m:r>
                      <a:rPr lang="en-US" b="0" i="1" baseline="0" smtClean="0">
                        <a:latin typeface="Cambria Math" panose="02040503050406030204" pitchFamily="18" charset="0"/>
                        <a:ea typeface="Cambria Math" panose="02040503050406030204" pitchFamily="18" charset="0"/>
                      </a:rPr>
                      <m:t>+300.</m:t>
                    </m:r>
                  </m:oMath>
                </a14:m>
                <a:r>
                  <a:rPr lang="en-US" dirty="0"/>
                  <a:t>  Students</a:t>
                </a:r>
                <a:r>
                  <a:rPr lang="en-US" baseline="0" dirty="0"/>
                  <a:t> using point-slope form may need to simplify to slope-intercept form in order to compare functions with other students.</a:t>
                </a:r>
                <a:endParaRPr lang="en-US" dirty="0"/>
              </a:p>
              <a:p>
                <a:endParaRPr lang="en-US" dirty="0"/>
              </a:p>
              <a:p>
                <a:r>
                  <a:rPr lang="en-US" b="1" dirty="0"/>
                  <a:t>Teacher</a:t>
                </a:r>
                <a:r>
                  <a:rPr lang="en-US" b="1" baseline="0" dirty="0"/>
                  <a:t> Notes: </a:t>
                </a:r>
                <a:r>
                  <a:rPr lang="en-US" baseline="0" dirty="0"/>
                  <a:t>Students may use different methods to find the function above.  If students are struggling, refer to previous work in the unit with reference points on a line, computing changes away from a reference point using expressions,  and the relationship between change in y and change in x.  At this point in the unit, students should be able to comfortably generate linear functions from tables/graphs.  If this is not the case, work on this example as a whole class and provide the students with additional examples to work on in pairs, and then individually.  You may also need to reinforce the relationship between point-slope and slope-intercept forms previously discussed.  </a:t>
                </a:r>
                <a:endParaRPr lang="en-US" dirty="0"/>
              </a:p>
            </p:txBody>
          </p:sp>
        </mc:Choice>
        <mc:Fallback xmlns="">
          <p:sp>
            <p:nvSpPr>
              <p:cNvPr id="3" name="Notes Placeholder 2"/>
              <p:cNvSpPr>
                <a:spLocks noGrp="1"/>
              </p:cNvSpPr>
              <p:nvPr>
                <p:ph type="body" idx="1"/>
              </p:nvPr>
            </p:nvSpPr>
            <p:spPr/>
            <p:txBody>
              <a:bodyPr/>
              <a:lstStyle/>
              <a:p>
                <a:r>
                  <a:rPr lang="en-US" dirty="0"/>
                  <a:t>The</a:t>
                </a:r>
                <a:r>
                  <a:rPr lang="en-US" baseline="0" dirty="0"/>
                  <a:t> equation of the regression line is </a:t>
                </a:r>
                <a:r>
                  <a:rPr lang="en-US" b="0" i="0" baseline="0">
                    <a:latin typeface="Cambria Math" panose="02040503050406030204" pitchFamily="18" charset="0"/>
                    <a:ea typeface="Cambria Math" panose="02040503050406030204" pitchFamily="18" charset="0"/>
                  </a:rPr>
                  <a:t>y</a:t>
                </a:r>
                <a:r>
                  <a:rPr lang="en-US" i="0" baseline="0">
                    <a:latin typeface="Cambria Math" panose="02040503050406030204" pitchFamily="18" charset="0"/>
                    <a:ea typeface="Cambria Math" panose="02040503050406030204" pitchFamily="18" charset="0"/>
                  </a:rPr>
                  <a:t>≈</a:t>
                </a:r>
                <a:r>
                  <a:rPr lang="en-US" b="0" i="0" baseline="0">
                    <a:latin typeface="Cambria Math" panose="02040503050406030204" pitchFamily="18" charset="0"/>
                    <a:ea typeface="Cambria Math" panose="02040503050406030204" pitchFamily="18" charset="0"/>
                  </a:rPr>
                  <a:t>0.19048𝑥+308.93</a:t>
                </a:r>
                <a:r>
                  <a:rPr lang="en-US" dirty="0"/>
                  <a:t>.  Students</a:t>
                </a:r>
                <a:r>
                  <a:rPr lang="en-US" baseline="0" dirty="0"/>
                  <a:t> are limited by the graph, and might reasonably say </a:t>
                </a:r>
                <a:r>
                  <a:rPr lang="en-US" b="0" i="0" baseline="0">
                    <a:latin typeface="Cambria Math" panose="02040503050406030204" pitchFamily="18" charset="0"/>
                  </a:rPr>
                  <a:t>𝑦</a:t>
                </a:r>
                <a:r>
                  <a:rPr lang="en-US" b="0" i="0" baseline="0">
                    <a:latin typeface="Cambria Math" panose="02040503050406030204" pitchFamily="18" charset="0"/>
                    <a:ea typeface="Cambria Math" panose="02040503050406030204" pitchFamily="18" charset="0"/>
                  </a:rPr>
                  <a:t>≈0.2𝑥+300.</a:t>
                </a:r>
                <a:endParaRPr lang="en-US" dirty="0"/>
              </a:p>
            </p:txBody>
          </p:sp>
        </mc:Fallback>
      </mc:AlternateContent>
      <p:sp>
        <p:nvSpPr>
          <p:cNvPr id="4" name="Slide Number Placeholder 3"/>
          <p:cNvSpPr>
            <a:spLocks noGrp="1"/>
          </p:cNvSpPr>
          <p:nvPr>
            <p:ph type="sldNum" sz="quarter" idx="10"/>
          </p:nvPr>
        </p:nvSpPr>
        <p:spPr/>
        <p:txBody>
          <a:bodyPr/>
          <a:lstStyle/>
          <a:p>
            <a:fld id="{E394CB4F-3CDA-482C-AED2-A2D210041F55}" type="slidenum">
              <a:rPr lang="en-US" smtClean="0"/>
              <a:t>58</a:t>
            </a:fld>
            <a:endParaRPr lang="en-US"/>
          </a:p>
        </p:txBody>
      </p:sp>
    </p:spTree>
    <p:extLst>
      <p:ext uri="{BB962C8B-B14F-4D97-AF65-F5344CB8AC3E}">
        <p14:creationId xmlns:p14="http://schemas.microsoft.com/office/powerpoint/2010/main" val="5751368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 </a:t>
            </a:r>
            <a:r>
              <a:rPr lang="en-US" dirty="0"/>
              <a:t>Based on the limitations of the graph, students should </a:t>
            </a:r>
            <a:r>
              <a:rPr lang="en-US" baseline="0" dirty="0"/>
              <a:t>identify an </a:t>
            </a:r>
            <a:r>
              <a:rPr lang="en-US" i="1" baseline="0" dirty="0"/>
              <a:t>approximate</a:t>
            </a:r>
            <a:r>
              <a:rPr lang="en-US" baseline="0" dirty="0"/>
              <a:t> value, such as 300 or just over 300. </a:t>
            </a:r>
            <a:r>
              <a:rPr lang="en-US" dirty="0"/>
              <a:t>This means that if no </a:t>
            </a:r>
            <a:r>
              <a:rPr lang="en-US" baseline="0" dirty="0"/>
              <a:t>money is spent on advertising, about 309 people would still attend the neighborhood festival.</a:t>
            </a:r>
            <a:r>
              <a:rPr lang="en-US" dirty="0"/>
              <a:t> </a:t>
            </a:r>
          </a:p>
          <a:p>
            <a:endParaRPr lang="en-US" dirty="0"/>
          </a:p>
          <a:p>
            <a:r>
              <a:rPr lang="en-US" b="1" dirty="0"/>
              <a:t>Teacher</a:t>
            </a:r>
            <a:r>
              <a:rPr lang="en-US" b="1" baseline="0" dirty="0"/>
              <a:t> Notes:  </a:t>
            </a:r>
            <a:r>
              <a:rPr lang="en-US" baseline="0" dirty="0"/>
              <a:t>While the actual y-intercept is </a:t>
            </a:r>
            <a:r>
              <a:rPr lang="en-US" dirty="0"/>
              <a:t>(0, 308.93),</a:t>
            </a:r>
            <a:r>
              <a:rPr lang="en-US" baseline="0" dirty="0"/>
              <a:t> students will need to approximate.</a:t>
            </a:r>
          </a:p>
          <a:p>
            <a:endParaRPr lang="en-US" baseline="0" dirty="0"/>
          </a:p>
          <a:p>
            <a:r>
              <a:rPr lang="en-US" b="1" baseline="0" dirty="0"/>
              <a:t>Misconceptions:  </a:t>
            </a:r>
            <a:r>
              <a:rPr lang="en-US" baseline="0" dirty="0"/>
              <a:t>Students are frequently confused when asked to </a:t>
            </a:r>
            <a:r>
              <a:rPr lang="en-US" i="1" baseline="0" dirty="0"/>
              <a:t>interpret</a:t>
            </a:r>
            <a:r>
              <a:rPr lang="en-US" baseline="0" dirty="0"/>
              <a:t> the parameters of a linear model in context.  Prior experiences in this unit should help them; refer back to the candle problem as an example if necessary.</a:t>
            </a:r>
            <a:endParaRPr lang="en-US" dirty="0"/>
          </a:p>
        </p:txBody>
      </p:sp>
      <p:sp>
        <p:nvSpPr>
          <p:cNvPr id="4" name="Slide Number Placeholder 3"/>
          <p:cNvSpPr>
            <a:spLocks noGrp="1"/>
          </p:cNvSpPr>
          <p:nvPr>
            <p:ph type="sldNum" sz="quarter" idx="10"/>
          </p:nvPr>
        </p:nvSpPr>
        <p:spPr/>
        <p:txBody>
          <a:bodyPr/>
          <a:lstStyle/>
          <a:p>
            <a:fld id="{E394CB4F-3CDA-482C-AED2-A2D210041F55}" type="slidenum">
              <a:rPr lang="en-US" smtClean="0"/>
              <a:t>59</a:t>
            </a:fld>
            <a:endParaRPr lang="en-US"/>
          </a:p>
        </p:txBody>
      </p:sp>
    </p:spTree>
    <p:extLst>
      <p:ext uri="{BB962C8B-B14F-4D97-AF65-F5344CB8AC3E}">
        <p14:creationId xmlns:p14="http://schemas.microsoft.com/office/powerpoint/2010/main" val="19484926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 </a:t>
            </a:r>
            <a:r>
              <a:rPr lang="en-US" dirty="0"/>
              <a:t>Based on limitations</a:t>
            </a:r>
            <a:r>
              <a:rPr lang="en-US" baseline="0" dirty="0"/>
              <a:t> of the graph, students should identify an </a:t>
            </a:r>
            <a:r>
              <a:rPr lang="en-US" i="1" baseline="0" dirty="0"/>
              <a:t>approximate</a:t>
            </a:r>
            <a:r>
              <a:rPr lang="en-US" baseline="0" dirty="0"/>
              <a:t> slope using points on the line, such as approximately 1/5. </a:t>
            </a:r>
            <a:r>
              <a:rPr lang="en-US" dirty="0" smtClean="0"/>
              <a:t>This </a:t>
            </a:r>
            <a:r>
              <a:rPr lang="en-US" dirty="0"/>
              <a:t>means that</a:t>
            </a:r>
            <a:r>
              <a:rPr lang="en-US" baseline="0" dirty="0"/>
              <a:t> attendance at the festival increases by about 1 person for every additional $5 spent on advertising.</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Teacher</a:t>
            </a:r>
            <a:r>
              <a:rPr lang="en-US" b="1" baseline="0" dirty="0"/>
              <a:t> Notes:  </a:t>
            </a:r>
            <a:r>
              <a:rPr lang="en-US" baseline="0" dirty="0"/>
              <a:t>While the actual slope is </a:t>
            </a:r>
            <a:r>
              <a:rPr lang="en-US" dirty="0"/>
              <a:t>0.19048</a:t>
            </a:r>
            <a:r>
              <a:rPr lang="en-US" baseline="0" dirty="0"/>
              <a:t>, students will need to approximate.  Be sure to use the term constant rate of change interchangeably with slope (and point it out to students) to reinforce vocabulary, particularly for ELL students.</a:t>
            </a:r>
          </a:p>
          <a:p>
            <a:endParaRPr lang="en-US" baseline="0" dirty="0"/>
          </a:p>
          <a:p>
            <a:r>
              <a:rPr lang="en-US" b="1" baseline="0" dirty="0"/>
              <a:t>Misconceptions:  </a:t>
            </a:r>
            <a:r>
              <a:rPr lang="en-US" baseline="0" dirty="0"/>
              <a:t>Students are frequently confused when asked to </a:t>
            </a:r>
            <a:r>
              <a:rPr lang="en-US" i="1" baseline="0" dirty="0"/>
              <a:t>interpret</a:t>
            </a:r>
            <a:r>
              <a:rPr lang="en-US" baseline="0" dirty="0"/>
              <a:t> the parameters of a linear model in context.  Prior experiences in this unit should help them; refer back to the candle problem as an example if necessary.</a:t>
            </a:r>
            <a:endParaRPr lang="en-US" dirty="0"/>
          </a:p>
          <a:p>
            <a:endParaRPr lang="en-US" dirty="0"/>
          </a:p>
        </p:txBody>
      </p:sp>
      <p:sp>
        <p:nvSpPr>
          <p:cNvPr id="4" name="Slide Number Placeholder 3"/>
          <p:cNvSpPr>
            <a:spLocks noGrp="1"/>
          </p:cNvSpPr>
          <p:nvPr>
            <p:ph type="sldNum" sz="quarter" idx="10"/>
          </p:nvPr>
        </p:nvSpPr>
        <p:spPr/>
        <p:txBody>
          <a:bodyPr/>
          <a:lstStyle/>
          <a:p>
            <a:fld id="{E394CB4F-3CDA-482C-AED2-A2D210041F55}" type="slidenum">
              <a:rPr lang="en-US" smtClean="0"/>
              <a:t>60</a:t>
            </a:fld>
            <a:endParaRPr lang="en-US"/>
          </a:p>
        </p:txBody>
      </p:sp>
    </p:spTree>
    <p:extLst>
      <p:ext uri="{BB962C8B-B14F-4D97-AF65-F5344CB8AC3E}">
        <p14:creationId xmlns:p14="http://schemas.microsoft.com/office/powerpoint/2010/main" val="32672108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a:t>
            </a:r>
            <a:r>
              <a:rPr lang="en-US" b="1" baseline="0" dirty="0"/>
              <a:t> Student Response: </a:t>
            </a:r>
            <a:r>
              <a:rPr lang="en-US" dirty="0"/>
              <a:t>(3500,</a:t>
            </a:r>
            <a:r>
              <a:rPr lang="en-US" baseline="0" dirty="0"/>
              <a:t> 1050) is an actual observed data point, and is not on the line of best fit.  It represents one year in which $3500 was spent on advertising and 1050 people attended the festival.</a:t>
            </a:r>
          </a:p>
          <a:p>
            <a:endParaRPr lang="en-US" baseline="0" dirty="0"/>
          </a:p>
          <a:p>
            <a:r>
              <a:rPr lang="en-US" b="1" baseline="0" dirty="0"/>
              <a:t>Teacher Notes: </a:t>
            </a:r>
            <a:r>
              <a:rPr lang="en-US" baseline="0" dirty="0"/>
              <a:t>Require that students use units.  This question and the next to meant to draw students’ attention to points on the line of the best fit vs. actual data points.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394CB4F-3CDA-482C-AED2-A2D210041F55}" type="slidenum">
              <a:rPr lang="en-US" smtClean="0"/>
              <a:t>61</a:t>
            </a:fld>
            <a:endParaRPr lang="en-US"/>
          </a:p>
        </p:txBody>
      </p:sp>
    </p:spTree>
    <p:extLst>
      <p:ext uri="{BB962C8B-B14F-4D97-AF65-F5344CB8AC3E}">
        <p14:creationId xmlns:p14="http://schemas.microsoft.com/office/powerpoint/2010/main" val="36411924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 </a:t>
            </a:r>
            <a:r>
              <a:rPr lang="en-US" dirty="0"/>
              <a:t>The point (3500, 975.6) on the line represents</a:t>
            </a:r>
            <a:r>
              <a:rPr lang="en-US" baseline="0" dirty="0"/>
              <a:t> that if $3500 is spent on advertising, we would </a:t>
            </a:r>
            <a:r>
              <a:rPr lang="en-US" i="1" baseline="0" dirty="0"/>
              <a:t>predict</a:t>
            </a:r>
            <a:r>
              <a:rPr lang="en-US" baseline="0" dirty="0"/>
              <a:t> that 976 people would attend the festival.  </a:t>
            </a:r>
          </a:p>
          <a:p>
            <a:endParaRPr lang="en-US" baseline="0" dirty="0"/>
          </a:p>
          <a:p>
            <a:r>
              <a:rPr lang="en-US" b="1" baseline="0" dirty="0"/>
              <a:t>Teacher Notes: </a:t>
            </a:r>
            <a:r>
              <a:rPr lang="en-US" baseline="0" dirty="0"/>
              <a:t>This is great opportunity to discuss that the practical domain is restricted to whole numbers, though the equation of the actual line of best fit is not.  </a:t>
            </a:r>
          </a:p>
          <a:p>
            <a:endParaRPr lang="en-US" baseline="0" dirty="0"/>
          </a:p>
          <a:p>
            <a:r>
              <a:rPr lang="en-US" b="1" baseline="0" dirty="0"/>
              <a:t>Misconceptions: </a:t>
            </a:r>
            <a:r>
              <a:rPr lang="en-US" baseline="0" dirty="0"/>
              <a:t>A common student misconception is to make predictions based on actual data points, rather than using the line of best fit.</a:t>
            </a:r>
            <a:endParaRPr lang="en-US" dirty="0"/>
          </a:p>
        </p:txBody>
      </p:sp>
      <p:sp>
        <p:nvSpPr>
          <p:cNvPr id="4" name="Slide Number Placeholder 3"/>
          <p:cNvSpPr>
            <a:spLocks noGrp="1"/>
          </p:cNvSpPr>
          <p:nvPr>
            <p:ph type="sldNum" sz="quarter" idx="10"/>
          </p:nvPr>
        </p:nvSpPr>
        <p:spPr/>
        <p:txBody>
          <a:bodyPr/>
          <a:lstStyle/>
          <a:p>
            <a:fld id="{E394CB4F-3CDA-482C-AED2-A2D210041F55}" type="slidenum">
              <a:rPr lang="en-US" smtClean="0"/>
              <a:t>62</a:t>
            </a:fld>
            <a:endParaRPr lang="en-US"/>
          </a:p>
        </p:txBody>
      </p:sp>
    </p:spTree>
    <p:extLst>
      <p:ext uri="{BB962C8B-B14F-4D97-AF65-F5344CB8AC3E}">
        <p14:creationId xmlns:p14="http://schemas.microsoft.com/office/powerpoint/2010/main" val="21730987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a:t>
            </a:r>
            <a:r>
              <a:rPr lang="en-US" b="1" baseline="0" dirty="0"/>
              <a:t> Student Response: </a:t>
            </a:r>
            <a:r>
              <a:rPr lang="en-US" dirty="0"/>
              <a:t>Students</a:t>
            </a:r>
            <a:r>
              <a:rPr lang="en-US" baseline="0" dirty="0"/>
              <a:t> should use the line of best fit to predict that approximately </a:t>
            </a:r>
            <a:r>
              <a:rPr lang="en-US" dirty="0"/>
              <a:t>833 will attend the festival </a:t>
            </a:r>
            <a:r>
              <a:rPr lang="en-US" baseline="0" dirty="0"/>
              <a:t>when $2750 is spent on advertising.  Students are limited by the graph, and might reasonably predict attendance of 825 or just over 800.  </a:t>
            </a:r>
          </a:p>
          <a:p>
            <a:endParaRPr lang="en-US" baseline="0" dirty="0"/>
          </a:p>
          <a:p>
            <a:r>
              <a:rPr lang="en-US" b="1" baseline="0" dirty="0"/>
              <a:t>Misconception: </a:t>
            </a:r>
            <a:r>
              <a:rPr lang="en-US" baseline="0" dirty="0"/>
              <a:t>Consider asking the follow up question “what would be the predicted attendance if $1000 was spent on advertising?” to target the student misconception of using data points to predict, instead of the line of best fit.  A student using the data point would predict an attendance of approximately 550, instead of the prediction obtained using the line of best fit of approximately 500 .</a:t>
            </a:r>
            <a:endParaRPr lang="en-US" dirty="0"/>
          </a:p>
        </p:txBody>
      </p:sp>
      <p:sp>
        <p:nvSpPr>
          <p:cNvPr id="4" name="Slide Number Placeholder 3"/>
          <p:cNvSpPr>
            <a:spLocks noGrp="1"/>
          </p:cNvSpPr>
          <p:nvPr>
            <p:ph type="sldNum" sz="quarter" idx="10"/>
          </p:nvPr>
        </p:nvSpPr>
        <p:spPr/>
        <p:txBody>
          <a:bodyPr/>
          <a:lstStyle/>
          <a:p>
            <a:fld id="{E394CB4F-3CDA-482C-AED2-A2D210041F55}" type="slidenum">
              <a:rPr lang="en-US" smtClean="0"/>
              <a:t>63</a:t>
            </a:fld>
            <a:endParaRPr lang="en-US"/>
          </a:p>
        </p:txBody>
      </p:sp>
    </p:spTree>
    <p:extLst>
      <p:ext uri="{BB962C8B-B14F-4D97-AF65-F5344CB8AC3E}">
        <p14:creationId xmlns:p14="http://schemas.microsoft.com/office/powerpoint/2010/main" val="20564493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 </a:t>
            </a:r>
            <a:r>
              <a:rPr lang="en-US" baseline="0" dirty="0"/>
              <a:t>Sometimes in context certain values do not make sense.  For example, in this situation it doesn’t make sense to have a negative advertising budget or to spend millions of dollars advertising a </a:t>
            </a:r>
            <a:r>
              <a:rPr lang="en-US" i="0" baseline="0" dirty="0"/>
              <a:t>neighborhood</a:t>
            </a:r>
            <a:r>
              <a:rPr lang="en-US" baseline="0" dirty="0"/>
              <a:t> festival, even though the domain of the line y = 0.2x + 300 is all real numbers. </a:t>
            </a:r>
          </a:p>
          <a:p>
            <a:endParaRPr lang="en-US" dirty="0"/>
          </a:p>
          <a:p>
            <a:r>
              <a:rPr lang="en-US" b="1" dirty="0"/>
              <a:t>Teacher Notes: </a:t>
            </a:r>
            <a:r>
              <a:rPr lang="en-US" dirty="0"/>
              <a:t>After</a:t>
            </a:r>
            <a:r>
              <a:rPr lang="en-US" baseline="0" dirty="0"/>
              <a:t> allowing students to discuss in small groups, they should share their reasoning with the class. This is an additional opportunity to discuss contextual examples where students may need to restrict domain values to whole numbers (for example, if the input value represented number of people).</a:t>
            </a:r>
          </a:p>
          <a:p>
            <a:endParaRPr lang="en-US" dirty="0"/>
          </a:p>
        </p:txBody>
      </p:sp>
      <p:sp>
        <p:nvSpPr>
          <p:cNvPr id="4" name="Slide Number Placeholder 3"/>
          <p:cNvSpPr>
            <a:spLocks noGrp="1"/>
          </p:cNvSpPr>
          <p:nvPr>
            <p:ph type="sldNum" sz="quarter" idx="10"/>
          </p:nvPr>
        </p:nvSpPr>
        <p:spPr/>
        <p:txBody>
          <a:bodyPr/>
          <a:lstStyle/>
          <a:p>
            <a:fld id="{E394CB4F-3CDA-482C-AED2-A2D210041F55}" type="slidenum">
              <a:rPr lang="en-US" smtClean="0"/>
              <a:t>64</a:t>
            </a:fld>
            <a:endParaRPr lang="en-US"/>
          </a:p>
        </p:txBody>
      </p:sp>
    </p:spTree>
    <p:extLst>
      <p:ext uri="{BB962C8B-B14F-4D97-AF65-F5344CB8AC3E}">
        <p14:creationId xmlns:p14="http://schemas.microsoft.com/office/powerpoint/2010/main" val="4422004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Possible Student Responses: </a:t>
            </a:r>
            <a:r>
              <a:rPr lang="en-US" dirty="0"/>
              <a:t>Students should discuss reasonable domain restrictions based on the context,</a:t>
            </a:r>
            <a:r>
              <a:rPr lang="en-US" baseline="0" dirty="0"/>
              <a:t> and potential pitfalls of extrapolating far outside the domain of the data points given.  For example, students may limit the practical domain to nonnegative values less than or equal to $5000.  Answers may vary, but should be reasonable.  Students should discuss that a negative advertising budget doesn’t make sense.  </a:t>
            </a:r>
          </a:p>
          <a:p>
            <a:endParaRPr lang="en-US" baseline="0" dirty="0"/>
          </a:p>
          <a:p>
            <a:r>
              <a:rPr lang="en-US" b="1" baseline="0" dirty="0"/>
              <a:t>Teacher Notes: </a:t>
            </a:r>
            <a:r>
              <a:rPr lang="en-US" baseline="0" dirty="0"/>
              <a:t>In order to attend to precise mathematical language, this is a great opportunity to discuss the vocabulary terms </a:t>
            </a:r>
            <a:r>
              <a:rPr lang="en-US" i="1" baseline="0" dirty="0"/>
              <a:t>interpolation</a:t>
            </a:r>
            <a:r>
              <a:rPr lang="en-US" baseline="0" dirty="0"/>
              <a:t> and </a:t>
            </a:r>
            <a:r>
              <a:rPr lang="en-US" i="1" baseline="0" dirty="0"/>
              <a:t>extrapolation</a:t>
            </a:r>
            <a:r>
              <a:rPr lang="en-US" baseline="0" dirty="0"/>
              <a:t> with students if they have not already been defined in class.  </a:t>
            </a:r>
            <a:r>
              <a:rPr lang="en-US" i="1" baseline="0" dirty="0"/>
              <a:t>Interpolation</a:t>
            </a:r>
            <a:r>
              <a:rPr lang="en-US" baseline="0" dirty="0"/>
              <a:t> </a:t>
            </a:r>
            <a:r>
              <a:rPr lang="en-US" sz="1300" dirty="0"/>
              <a:t>is predicting output values that correspond with input values within the domain of the given data, i.e. using the part of the line of best fit between your existing data points.  </a:t>
            </a:r>
            <a:r>
              <a:rPr lang="en-US" sz="1300" i="1" dirty="0"/>
              <a:t>Extrapolation</a:t>
            </a:r>
            <a:r>
              <a:rPr lang="en-US" sz="1300" dirty="0"/>
              <a:t> is predicting output values corresponding with input values outside the domain of your data set.  You may want to give examples from the graph to help visual learners and ELL students.  For example, predicting the yearly attendance for an advertising budget of $2750 is interpolating, and predicting the yearly attendance for an advertising budget of $5500 would be extrapolating.</a:t>
            </a:r>
            <a:endParaRPr lang="en-US" dirty="0"/>
          </a:p>
        </p:txBody>
      </p:sp>
      <p:sp>
        <p:nvSpPr>
          <p:cNvPr id="4" name="Slide Number Placeholder 3"/>
          <p:cNvSpPr>
            <a:spLocks noGrp="1"/>
          </p:cNvSpPr>
          <p:nvPr>
            <p:ph type="sldNum" sz="quarter" idx="10"/>
          </p:nvPr>
        </p:nvSpPr>
        <p:spPr/>
        <p:txBody>
          <a:bodyPr/>
          <a:lstStyle/>
          <a:p>
            <a:fld id="{E394CB4F-3CDA-482C-AED2-A2D210041F55}" type="slidenum">
              <a:rPr lang="en-US" smtClean="0"/>
              <a:t>65</a:t>
            </a:fld>
            <a:endParaRPr lang="en-US"/>
          </a:p>
        </p:txBody>
      </p:sp>
    </p:spTree>
    <p:extLst>
      <p:ext uri="{BB962C8B-B14F-4D97-AF65-F5344CB8AC3E}">
        <p14:creationId xmlns:p14="http://schemas.microsoft.com/office/powerpoint/2010/main" val="858718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8959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3518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5280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98310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62243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6643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1499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3963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8399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20393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8/10/2016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19873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8/10/2016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5806697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n_E3qkJiBBA&amp;noredirect=1"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2ERerVFbNuE"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notesSlide" Target="../notesSlides/notesSlide48.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5.emf"/><Relationship Id="rId5" Type="http://schemas.openxmlformats.org/officeDocument/2006/relationships/oleObject" Target="../embeddings/oleObject1.bin"/><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youtube.com/watch?v=ZaddIExIq_A"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7.emf"/><Relationship Id="rId4" Type="http://schemas.openxmlformats.org/officeDocument/2006/relationships/oleObject" Target="../embeddings/oleObject3.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7.emf"/><Relationship Id="rId4" Type="http://schemas.openxmlformats.org/officeDocument/2006/relationships/oleObject" Target="../embeddings/oleObject4.bin"/></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Linear Investigation</a:t>
            </a:r>
          </a:p>
        </p:txBody>
      </p:sp>
      <p:sp>
        <p:nvSpPr>
          <p:cNvPr id="3" name="Subtitle 2"/>
          <p:cNvSpPr>
            <a:spLocks noGrp="1"/>
          </p:cNvSpPr>
          <p:nvPr>
            <p:ph type="subTitle" idx="1"/>
          </p:nvPr>
        </p:nvSpPr>
        <p:spPr/>
        <p:txBody>
          <a:bodyPr>
            <a:normAutofit lnSpcReduction="10000"/>
          </a:bodyPr>
          <a:lstStyle/>
          <a:p>
            <a:r>
              <a:rPr lang="en-US" dirty="0"/>
              <a:t>Distinguishing between expressions, equations, and functions.</a:t>
            </a:r>
          </a:p>
          <a:p>
            <a:r>
              <a:rPr lang="en-US" dirty="0"/>
              <a:t>Emphasizing MP 7</a:t>
            </a:r>
          </a:p>
          <a:p>
            <a:endParaRPr lang="en-US" dirty="0"/>
          </a:p>
          <a:p>
            <a:r>
              <a:rPr lang="en-US" dirty="0"/>
              <a:t>2016 Megan Jeffers, Melissa Stanley, &amp; Sarah </a:t>
            </a:r>
            <a:r>
              <a:rPr lang="en-US" dirty="0" err="1"/>
              <a:t>Winzeler</a:t>
            </a:r>
            <a:endParaRPr lang="en-US" dirty="0"/>
          </a:p>
          <a:p>
            <a:endParaRPr lang="en-US" dirty="0"/>
          </a:p>
        </p:txBody>
      </p:sp>
      <p:sp>
        <p:nvSpPr>
          <p:cNvPr id="4" name="Rectangle 3"/>
          <p:cNvSpPr/>
          <p:nvPr/>
        </p:nvSpPr>
        <p:spPr>
          <a:xfrm>
            <a:off x="11004389" y="6327168"/>
            <a:ext cx="856325" cy="369332"/>
          </a:xfrm>
          <a:prstGeom prst="rect">
            <a:avLst/>
          </a:prstGeom>
        </p:spPr>
        <p:txBody>
          <a:bodyPr wrap="none">
            <a:spAutoFit/>
          </a:bodyPr>
          <a:lstStyle/>
          <a:p>
            <a:r>
              <a:rPr lang="en-US" dirty="0"/>
              <a:t>Slide </a:t>
            </a:r>
            <a:r>
              <a:rPr lang="en-US" dirty="0" smtClean="0"/>
              <a:t> 1</a:t>
            </a:r>
            <a:endParaRPr lang="en-US" dirty="0"/>
          </a:p>
        </p:txBody>
      </p:sp>
    </p:spTree>
    <p:extLst>
      <p:ext uri="{BB962C8B-B14F-4D97-AF65-F5344CB8AC3E}">
        <p14:creationId xmlns:p14="http://schemas.microsoft.com/office/powerpoint/2010/main" val="1435068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Act One:</a:t>
            </a:r>
          </a:p>
        </p:txBody>
      </p:sp>
      <p:sp>
        <p:nvSpPr>
          <p:cNvPr id="3" name="TextBox 2"/>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2</a:t>
            </a:r>
            <a:endParaRPr lang="en-US" dirty="0"/>
          </a:p>
        </p:txBody>
      </p:sp>
      <p:sp>
        <p:nvSpPr>
          <p:cNvPr id="5" name="Content Placeholder 4"/>
          <p:cNvSpPr>
            <a:spLocks noGrp="1"/>
          </p:cNvSpPr>
          <p:nvPr>
            <p:ph idx="1"/>
          </p:nvPr>
        </p:nvSpPr>
        <p:spPr/>
        <p:txBody>
          <a:bodyPr/>
          <a:lstStyle/>
          <a:p>
            <a:pPr marL="0" indent="0">
              <a:buNone/>
            </a:pPr>
            <a:r>
              <a:rPr lang="en-US" dirty="0"/>
              <a:t>Watch the following video</a:t>
            </a:r>
          </a:p>
          <a:p>
            <a:pPr marL="0" indent="0">
              <a:buNone/>
            </a:pPr>
            <a:endParaRPr lang="en-US" dirty="0"/>
          </a:p>
          <a:p>
            <a:pPr marL="0" indent="0">
              <a:buNone/>
            </a:pPr>
            <a:r>
              <a:rPr lang="en-US" dirty="0">
                <a:hlinkClick r:id="rId3"/>
              </a:rPr>
              <a:t>https://www.youtube.com/watch?v=n_E3qkJiBBA&amp;noredirect=1</a:t>
            </a:r>
            <a:r>
              <a:rPr lang="en-US" dirty="0"/>
              <a:t> </a:t>
            </a:r>
          </a:p>
        </p:txBody>
      </p:sp>
    </p:spTree>
    <p:extLst>
      <p:ext uri="{BB962C8B-B14F-4D97-AF65-F5344CB8AC3E}">
        <p14:creationId xmlns:p14="http://schemas.microsoft.com/office/powerpoint/2010/main" val="3883953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Act One:</a:t>
            </a:r>
          </a:p>
        </p:txBody>
      </p:sp>
      <p:sp>
        <p:nvSpPr>
          <p:cNvPr id="3" name="Content Placeholder 2"/>
          <p:cNvSpPr>
            <a:spLocks noGrp="1"/>
          </p:cNvSpPr>
          <p:nvPr>
            <p:ph idx="1"/>
          </p:nvPr>
        </p:nvSpPr>
        <p:spPr>
          <a:xfrm>
            <a:off x="838200" y="1658240"/>
            <a:ext cx="10515600" cy="4351338"/>
          </a:xfrm>
        </p:spPr>
        <p:txBody>
          <a:bodyPr/>
          <a:lstStyle/>
          <a:p>
            <a:pPr marL="0" indent="0">
              <a:buNone/>
            </a:pPr>
            <a:r>
              <a:rPr lang="en-US" dirty="0"/>
              <a:t>After watching Act One of the Candle Burning video…</a:t>
            </a:r>
          </a:p>
          <a:p>
            <a:pPr marL="0" indent="0">
              <a:buNone/>
            </a:pPr>
            <a:r>
              <a:rPr lang="en-US" dirty="0"/>
              <a:t>What do you wonder?</a:t>
            </a:r>
          </a:p>
          <a:p>
            <a:pPr marL="0" indent="0">
              <a:buNone/>
            </a:pPr>
            <a:endParaRPr lang="en-US" dirty="0"/>
          </a:p>
          <a:p>
            <a:pPr marL="0" indent="0">
              <a:buNone/>
            </a:pPr>
            <a:r>
              <a:rPr lang="en-US" dirty="0"/>
              <a:t>What do you notice?</a:t>
            </a:r>
          </a:p>
          <a:p>
            <a:pPr marL="0" indent="0">
              <a:buNone/>
            </a:pPr>
            <a:endParaRPr lang="en-US" dirty="0"/>
          </a:p>
          <a:p>
            <a:pPr marL="0" indent="0">
              <a:buNone/>
            </a:pPr>
            <a:r>
              <a:rPr lang="en-US" dirty="0"/>
              <a:t>What questions do you have?</a:t>
            </a:r>
          </a:p>
          <a:p>
            <a:pPr marL="0" indent="0">
              <a:buNone/>
            </a:pPr>
            <a:endParaRPr lang="en-US" dirty="0"/>
          </a:p>
          <a:p>
            <a:pPr marL="0" indent="0">
              <a:buNone/>
            </a:pPr>
            <a:endParaRPr lang="en-US" dirty="0"/>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3</a:t>
            </a:r>
            <a:endParaRPr lang="en-US" dirty="0"/>
          </a:p>
        </p:txBody>
      </p:sp>
    </p:spTree>
    <p:extLst>
      <p:ext uri="{BB962C8B-B14F-4D97-AF65-F5344CB8AC3E}">
        <p14:creationId xmlns:p14="http://schemas.microsoft.com/office/powerpoint/2010/main" val="618226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Act One</a:t>
            </a:r>
          </a:p>
        </p:txBody>
      </p:sp>
      <p:sp>
        <p:nvSpPr>
          <p:cNvPr id="3" name="Content Placeholder 2"/>
          <p:cNvSpPr>
            <a:spLocks noGrp="1"/>
          </p:cNvSpPr>
          <p:nvPr>
            <p:ph idx="1"/>
          </p:nvPr>
        </p:nvSpPr>
        <p:spPr>
          <a:xfrm>
            <a:off x="838200" y="1534077"/>
            <a:ext cx="10515600" cy="4351338"/>
          </a:xfrm>
        </p:spPr>
        <p:txBody>
          <a:bodyPr>
            <a:normAutofit/>
          </a:bodyPr>
          <a:lstStyle/>
          <a:p>
            <a:pPr marL="0" indent="0">
              <a:buNone/>
            </a:pPr>
            <a:r>
              <a:rPr lang="en-US" dirty="0"/>
              <a:t>Make a conjecture about the length of time it would take for the candle to be half </a:t>
            </a:r>
            <a:r>
              <a:rPr lang="en-US" dirty="0" smtClean="0"/>
              <a:t>gone, </a:t>
            </a:r>
            <a:r>
              <a:rPr lang="en-US" dirty="0"/>
              <a:t>and then completely gone.</a:t>
            </a:r>
          </a:p>
          <a:p>
            <a:pPr marL="0" indent="0">
              <a:buNone/>
            </a:pPr>
            <a:endParaRPr lang="en-US" dirty="0"/>
          </a:p>
          <a:p>
            <a:pPr marL="0" indent="0">
              <a:buNone/>
            </a:pPr>
            <a:r>
              <a:rPr lang="en-US" dirty="0"/>
              <a:t>What is your bravest wrong answer that is too low?</a:t>
            </a:r>
          </a:p>
          <a:p>
            <a:pPr marL="0" indent="0">
              <a:buNone/>
            </a:pPr>
            <a:endParaRPr lang="en-US" dirty="0"/>
          </a:p>
          <a:p>
            <a:pPr marL="0" indent="0">
              <a:buNone/>
            </a:pPr>
            <a:r>
              <a:rPr lang="en-US" dirty="0"/>
              <a:t>What is your bravest wrong answer that is too high?</a:t>
            </a:r>
          </a:p>
          <a:p>
            <a:pPr marL="0" indent="0">
              <a:buNone/>
            </a:pPr>
            <a:endParaRPr lang="en-US" dirty="0"/>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4</a:t>
            </a:r>
            <a:endParaRPr lang="en-US" dirty="0"/>
          </a:p>
        </p:txBody>
      </p:sp>
    </p:spTree>
    <p:extLst>
      <p:ext uri="{BB962C8B-B14F-4D97-AF65-F5344CB8AC3E}">
        <p14:creationId xmlns:p14="http://schemas.microsoft.com/office/powerpoint/2010/main" val="21386096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Act One	</a:t>
            </a:r>
          </a:p>
        </p:txBody>
      </p:sp>
      <p:sp>
        <p:nvSpPr>
          <p:cNvPr id="3" name="Content Placeholder 2"/>
          <p:cNvSpPr>
            <a:spLocks noGrp="1"/>
          </p:cNvSpPr>
          <p:nvPr>
            <p:ph idx="1"/>
          </p:nvPr>
        </p:nvSpPr>
        <p:spPr/>
        <p:txBody>
          <a:bodyPr/>
          <a:lstStyle/>
          <a:p>
            <a:pPr marL="514350" indent="-514350">
              <a:buAutoNum type="arabicPeriod"/>
            </a:pPr>
            <a:r>
              <a:rPr lang="en-US" dirty="0"/>
              <a:t>What is varying in the given situation? </a:t>
            </a:r>
          </a:p>
          <a:p>
            <a:pPr marL="0" indent="0">
              <a:buNone/>
            </a:pPr>
            <a:endParaRPr lang="en-US" dirty="0"/>
          </a:p>
          <a:p>
            <a:pPr marL="0" indent="0">
              <a:buNone/>
            </a:pPr>
            <a:r>
              <a:rPr lang="en-US" dirty="0"/>
              <a:t>2. </a:t>
            </a:r>
            <a:r>
              <a:rPr lang="en-US" dirty="0" smtClean="0"/>
              <a:t> Define </a:t>
            </a:r>
            <a:r>
              <a:rPr lang="en-US" dirty="0"/>
              <a:t>expression.</a:t>
            </a:r>
          </a:p>
          <a:p>
            <a:pPr marL="0" indent="0">
              <a:buNone/>
            </a:pPr>
            <a:endParaRPr lang="en-US" dirty="0"/>
          </a:p>
          <a:p>
            <a:pPr marL="0" indent="0">
              <a:buNone/>
            </a:pPr>
            <a:r>
              <a:rPr lang="en-US" dirty="0"/>
              <a:t>3.  What expression would represent the change in the candle’s height?</a:t>
            </a:r>
          </a:p>
          <a:p>
            <a:pPr marL="0" indent="0">
              <a:buNone/>
            </a:pPr>
            <a:endParaRPr lang="en-US" dirty="0"/>
          </a:p>
          <a:p>
            <a:pPr marL="0" indent="0">
              <a:buNone/>
            </a:pPr>
            <a:r>
              <a:rPr lang="en-US" dirty="0"/>
              <a:t>4. </a:t>
            </a:r>
            <a:r>
              <a:rPr lang="en-US" dirty="0" smtClean="0"/>
              <a:t> What </a:t>
            </a:r>
            <a:r>
              <a:rPr lang="en-US" dirty="0"/>
              <a:t>expression would represent the change in the time?</a:t>
            </a:r>
          </a:p>
          <a:p>
            <a:pPr marL="0" indent="0">
              <a:buNone/>
            </a:pPr>
            <a:endParaRPr lang="en-US" dirty="0"/>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5</a:t>
            </a:r>
            <a:endParaRPr lang="en-US" dirty="0"/>
          </a:p>
        </p:txBody>
      </p:sp>
    </p:spTree>
    <p:extLst>
      <p:ext uri="{BB962C8B-B14F-4D97-AF65-F5344CB8AC3E}">
        <p14:creationId xmlns:p14="http://schemas.microsoft.com/office/powerpoint/2010/main" val="4107798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65125"/>
            <a:ext cx="10883537" cy="1325563"/>
          </a:xfrm>
        </p:spPr>
        <p:txBody>
          <a:bodyPr/>
          <a:lstStyle/>
          <a:p>
            <a:r>
              <a:rPr lang="en-US" dirty="0"/>
              <a:t>Lesson 1: What information do you still need?</a:t>
            </a:r>
          </a:p>
        </p:txBody>
      </p:sp>
      <p:sp>
        <p:nvSpPr>
          <p:cNvPr id="3" name="Content Placeholder 2"/>
          <p:cNvSpPr>
            <a:spLocks noGrp="1"/>
          </p:cNvSpPr>
          <p:nvPr>
            <p:ph idx="1"/>
          </p:nvPr>
        </p:nvSpPr>
        <p:spPr/>
        <p:txBody>
          <a:bodyPr/>
          <a:lstStyle/>
          <a:p>
            <a:pPr marL="0" indent="0">
              <a:buNone/>
            </a:pPr>
            <a:r>
              <a:rPr lang="en-US" dirty="0"/>
              <a:t>Two measurements were taken. The candle height after 24 minutes is 15 cm and the height after 105 minutes is 12 cm. </a:t>
            </a:r>
          </a:p>
          <a:p>
            <a:pPr marL="0" indent="0">
              <a:buNone/>
            </a:pPr>
            <a:endParaRPr lang="en-US" dirty="0"/>
          </a:p>
          <a:p>
            <a:pPr marL="0" indent="0">
              <a:buNone/>
            </a:pPr>
            <a:r>
              <a:rPr lang="en-US" dirty="0"/>
              <a:t>Determine the length of time it takes for the candle height to be 0 cm, assuming the rate of change of height with respect to time is constant. </a:t>
            </a:r>
          </a:p>
          <a:p>
            <a:pPr marL="0" indent="0">
              <a:buNone/>
            </a:pPr>
            <a:r>
              <a:rPr lang="en-US" dirty="0"/>
              <a:t>Make sure to provide evidence to support your answer and be ready to present to your classmates. </a:t>
            </a:r>
          </a:p>
          <a:p>
            <a:pPr marL="0" indent="0">
              <a:buNone/>
            </a:pPr>
            <a:endParaRPr lang="en-US" dirty="0"/>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6</a:t>
            </a:r>
            <a:endParaRPr lang="en-US" dirty="0"/>
          </a:p>
        </p:txBody>
      </p:sp>
    </p:spTree>
    <p:extLst>
      <p:ext uri="{BB962C8B-B14F-4D97-AF65-F5344CB8AC3E}">
        <p14:creationId xmlns:p14="http://schemas.microsoft.com/office/powerpoint/2010/main" val="1448108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Discovering Relationships</a:t>
            </a:r>
          </a:p>
        </p:txBody>
      </p:sp>
      <p:sp>
        <p:nvSpPr>
          <p:cNvPr id="3" name="Content Placeholder 2"/>
          <p:cNvSpPr>
            <a:spLocks noGrp="1"/>
          </p:cNvSpPr>
          <p:nvPr>
            <p:ph idx="1"/>
          </p:nvPr>
        </p:nvSpPr>
        <p:spPr/>
        <p:txBody>
          <a:bodyPr/>
          <a:lstStyle/>
          <a:p>
            <a:pPr marL="0" indent="0">
              <a:buNone/>
            </a:pPr>
            <a:r>
              <a:rPr lang="en-US" dirty="0"/>
              <a:t>What is the change in time of the two measurements?</a:t>
            </a:r>
          </a:p>
          <a:p>
            <a:pPr marL="0" indent="0">
              <a:buNone/>
            </a:pPr>
            <a:r>
              <a:rPr lang="en-US" dirty="0"/>
              <a:t>What is the change in height of the two measurements?</a:t>
            </a:r>
          </a:p>
          <a:p>
            <a:pPr marL="0" indent="0">
              <a:buNone/>
            </a:pPr>
            <a:r>
              <a:rPr lang="en-US" dirty="0"/>
              <a:t>How could this information be helpful in finding other measurements? Explain.</a:t>
            </a:r>
          </a:p>
          <a:p>
            <a:pPr marL="0" indent="0">
              <a:buNone/>
            </a:pPr>
            <a:endParaRPr lang="en-US" dirty="0"/>
          </a:p>
          <a:p>
            <a:pPr marL="0" indent="0">
              <a:buNone/>
            </a:pPr>
            <a:endParaRPr lang="en-US" dirty="0"/>
          </a:p>
          <a:p>
            <a:pPr marL="0" indent="0">
              <a:buNone/>
            </a:pPr>
            <a:endParaRPr lang="en-US" dirty="0"/>
          </a:p>
          <a:p>
            <a:endParaRPr lang="en-US" dirty="0"/>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7</a:t>
            </a:r>
            <a:endParaRPr lang="en-US" dirty="0"/>
          </a:p>
        </p:txBody>
      </p:sp>
    </p:spTree>
    <p:extLst>
      <p:ext uri="{BB962C8B-B14F-4D97-AF65-F5344CB8AC3E}">
        <p14:creationId xmlns:p14="http://schemas.microsoft.com/office/powerpoint/2010/main" val="6715868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Finding Other Measurements	</a:t>
            </a:r>
          </a:p>
        </p:txBody>
      </p:sp>
      <p:sp>
        <p:nvSpPr>
          <p:cNvPr id="3" name="Content Placeholder 2"/>
          <p:cNvSpPr>
            <a:spLocks noGrp="1"/>
          </p:cNvSpPr>
          <p:nvPr>
            <p:ph idx="1"/>
          </p:nvPr>
        </p:nvSpPr>
        <p:spPr/>
        <p:txBody>
          <a:bodyPr/>
          <a:lstStyle/>
          <a:p>
            <a:pPr marL="514350" indent="-514350">
              <a:buAutoNum type="arabicPeriod"/>
            </a:pPr>
            <a:r>
              <a:rPr lang="en-US" dirty="0"/>
              <a:t>If the relationship between the change in time and change in height     is constant, how would you determine the initial height of the candle?</a:t>
            </a:r>
          </a:p>
          <a:p>
            <a:pPr marL="514350" indent="-514350">
              <a:buAutoNum type="arabicPeriod"/>
            </a:pPr>
            <a:endParaRPr lang="en-US" dirty="0"/>
          </a:p>
          <a:p>
            <a:pPr marL="514350" indent="-514350">
              <a:buAutoNum type="arabicPeriod" startAt="2"/>
            </a:pPr>
            <a:r>
              <a:rPr lang="en-US" dirty="0"/>
              <a:t>How long has the candle burned if the height of the candle is 7.5 cm?</a:t>
            </a:r>
          </a:p>
          <a:p>
            <a:pPr marL="514350" indent="-514350">
              <a:buAutoNum type="arabicPeriod" startAt="2"/>
            </a:pPr>
            <a:endParaRPr lang="en-US" dirty="0"/>
          </a:p>
          <a:p>
            <a:pPr marL="514350" indent="-514350">
              <a:buAutoNum type="arabicPeriod" startAt="2"/>
            </a:pPr>
            <a:r>
              <a:rPr lang="en-US" dirty="0"/>
              <a:t>What is the height of the candle if the candle has burned for 294 minutes?</a:t>
            </a:r>
          </a:p>
          <a:p>
            <a:pPr marL="0" indent="0">
              <a:buNone/>
            </a:pPr>
            <a:endParaRPr lang="en-US" dirty="0"/>
          </a:p>
          <a:p>
            <a:pPr marL="0" indent="0">
              <a:buNone/>
            </a:pPr>
            <a:endParaRPr lang="en-US" dirty="0"/>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8</a:t>
            </a:r>
            <a:endParaRPr lang="en-US" dirty="0"/>
          </a:p>
        </p:txBody>
      </p:sp>
    </p:spTree>
    <p:extLst>
      <p:ext uri="{BB962C8B-B14F-4D97-AF65-F5344CB8AC3E}">
        <p14:creationId xmlns:p14="http://schemas.microsoft.com/office/powerpoint/2010/main" val="2362094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571" y="365125"/>
            <a:ext cx="11652069" cy="1785159"/>
          </a:xfrm>
        </p:spPr>
        <p:txBody>
          <a:bodyPr>
            <a:normAutofit fontScale="90000"/>
          </a:bodyPr>
          <a:lstStyle/>
          <a:p>
            <a:r>
              <a:rPr lang="en-US" dirty="0"/>
              <a:t>Lesson 1: </a:t>
            </a:r>
            <a:br>
              <a:rPr lang="en-US" dirty="0"/>
            </a:br>
            <a:r>
              <a:rPr lang="en-US" sz="4000" dirty="0"/>
              <a:t>Using the context of the candle problem, interpret the following ordered pairs.</a:t>
            </a:r>
            <a:r>
              <a:rPr lang="en-US" dirty="0"/>
              <a:t>		</a:t>
            </a:r>
          </a:p>
        </p:txBody>
      </p:sp>
      <p:sp>
        <p:nvSpPr>
          <p:cNvPr id="3" name="Content Placeholder 2"/>
          <p:cNvSpPr>
            <a:spLocks noGrp="1"/>
          </p:cNvSpPr>
          <p:nvPr>
            <p:ph idx="1"/>
          </p:nvPr>
        </p:nvSpPr>
        <p:spPr>
          <a:xfrm>
            <a:off x="838200" y="2609397"/>
            <a:ext cx="10515600" cy="4351338"/>
          </a:xfrm>
        </p:spPr>
        <p:txBody>
          <a:bodyPr/>
          <a:lstStyle/>
          <a:p>
            <a:pPr marL="514350" indent="-514350">
              <a:buAutoNum type="arabicPeriod"/>
            </a:pPr>
            <a:r>
              <a:rPr lang="en-US" dirty="0"/>
              <a:t>(0, 15.89)</a:t>
            </a:r>
          </a:p>
          <a:p>
            <a:pPr marL="514350" indent="-514350">
              <a:buAutoNum type="arabicPeriod"/>
            </a:pPr>
            <a:r>
              <a:rPr lang="en-US" dirty="0"/>
              <a:t>(186, 9)</a:t>
            </a:r>
          </a:p>
          <a:p>
            <a:pPr marL="514350" indent="-514350">
              <a:buAutoNum type="arabicPeriod"/>
            </a:pPr>
            <a:r>
              <a:rPr lang="en-US" dirty="0"/>
              <a:t>(5, 294)</a:t>
            </a:r>
          </a:p>
          <a:p>
            <a:pPr marL="514350" indent="-514350">
              <a:buAutoNum type="arabicPeriod"/>
            </a:pPr>
            <a:r>
              <a:rPr lang="en-US" dirty="0"/>
              <a:t>(368.25, 2.25)</a:t>
            </a:r>
          </a:p>
          <a:p>
            <a:pPr marL="514350" indent="-514350">
              <a:buAutoNum type="arabicPeriod"/>
            </a:pPr>
            <a:r>
              <a:rPr lang="en-US" dirty="0"/>
              <a:t>(429, 0)</a:t>
            </a:r>
          </a:p>
          <a:p>
            <a:pPr marL="514350" indent="-514350">
              <a:buAutoNum type="arabicPeriod"/>
            </a:pPr>
            <a:r>
              <a:rPr lang="en-US" dirty="0"/>
              <a:t>(449.25, -0.75)</a:t>
            </a:r>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9</a:t>
            </a:r>
            <a:endParaRPr lang="en-US" dirty="0"/>
          </a:p>
        </p:txBody>
      </p:sp>
    </p:spTree>
    <p:extLst>
      <p:ext uri="{BB962C8B-B14F-4D97-AF65-F5344CB8AC3E}">
        <p14:creationId xmlns:p14="http://schemas.microsoft.com/office/powerpoint/2010/main" val="22649266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669737"/>
          </a:xfrm>
        </p:spPr>
        <p:txBody>
          <a:bodyPr>
            <a:normAutofit fontScale="90000"/>
          </a:bodyPr>
          <a:lstStyle/>
          <a:p>
            <a:r>
              <a:rPr lang="en-US" sz="2800" b="1" dirty="0"/>
              <a:t>Lesson 2: </a:t>
            </a:r>
            <a:br>
              <a:rPr lang="en-US" sz="2800" b="1" dirty="0"/>
            </a:br>
            <a:r>
              <a:rPr lang="en-US" sz="3200" b="1" dirty="0"/>
              <a:t>Rafael is riding his bike from his home to school. When he passes his neighbor’s driveway, he is 25 </a:t>
            </a:r>
            <a:r>
              <a:rPr lang="en-US" sz="3200" b="1" dirty="0" err="1"/>
              <a:t>ft</a:t>
            </a:r>
            <a:r>
              <a:rPr lang="en-US" sz="3200" b="1" dirty="0"/>
              <a:t> from his home. Between the neighbor’s driveway and a tree he is riding at a constant speed, covering 72 </a:t>
            </a:r>
            <a:r>
              <a:rPr lang="en-US" sz="3200" b="1" dirty="0" err="1"/>
              <a:t>ft</a:t>
            </a:r>
            <a:r>
              <a:rPr lang="en-US" sz="3200" b="1" dirty="0"/>
              <a:t> in 8 seconds.</a:t>
            </a:r>
          </a:p>
        </p:txBody>
      </p:sp>
      <p:sp>
        <p:nvSpPr>
          <p:cNvPr id="3" name="Content Placeholder 2"/>
          <p:cNvSpPr>
            <a:spLocks noGrp="1"/>
          </p:cNvSpPr>
          <p:nvPr>
            <p:ph idx="1"/>
          </p:nvPr>
        </p:nvSpPr>
        <p:spPr>
          <a:xfrm>
            <a:off x="693313" y="2311758"/>
            <a:ext cx="10805373" cy="4546242"/>
          </a:xfrm>
        </p:spPr>
        <p:txBody>
          <a:bodyPr>
            <a:normAutofit lnSpcReduction="10000"/>
          </a:bodyPr>
          <a:lstStyle/>
          <a:p>
            <a:pPr marL="0" indent="0">
              <a:buNone/>
            </a:pPr>
            <a:r>
              <a:rPr lang="en-US" dirty="0"/>
              <a:t>Questions</a:t>
            </a:r>
            <a:r>
              <a:rPr lang="en-US" dirty="0">
                <a:sym typeface="Wingdings" panose="05000000000000000000" pitchFamily="2" charset="2"/>
              </a:rPr>
              <a:t>:</a:t>
            </a:r>
          </a:p>
          <a:p>
            <a:pPr marL="514350" indent="-514350">
              <a:buAutoNum type="arabicPeriod"/>
            </a:pPr>
            <a:r>
              <a:rPr lang="en-US" dirty="0">
                <a:sym typeface="Wingdings" panose="05000000000000000000" pitchFamily="2" charset="2"/>
              </a:rPr>
              <a:t>What are four conclusions you could make about the information provided?</a:t>
            </a:r>
          </a:p>
          <a:p>
            <a:pPr marL="0" indent="0">
              <a:buNone/>
            </a:pPr>
            <a:endParaRPr lang="en-US" dirty="0">
              <a:sym typeface="Wingdings" panose="05000000000000000000" pitchFamily="2" charset="2"/>
            </a:endParaRPr>
          </a:p>
          <a:p>
            <a:pPr marL="514350" indent="-514350">
              <a:buAutoNum type="arabicPeriod" startAt="2"/>
            </a:pPr>
            <a:r>
              <a:rPr lang="en-US" dirty="0">
                <a:sym typeface="Wingdings" panose="05000000000000000000" pitchFamily="2" charset="2"/>
              </a:rPr>
              <a:t>With the given information, how far does Rafael travel in 3 seconds? Explain whether or not your answer depends on the 3 second interval.</a:t>
            </a:r>
          </a:p>
          <a:p>
            <a:pPr marL="514350" indent="-514350">
              <a:buAutoNum type="arabicPeriod" startAt="2"/>
            </a:pPr>
            <a:endParaRPr lang="en-US" dirty="0">
              <a:sym typeface="Wingdings" panose="05000000000000000000" pitchFamily="2" charset="2"/>
            </a:endParaRPr>
          </a:p>
          <a:p>
            <a:pPr marL="514350" indent="-514350">
              <a:buAutoNum type="arabicPeriod" startAt="2"/>
            </a:pPr>
            <a:r>
              <a:rPr lang="en-US" dirty="0">
                <a:sym typeface="Wingdings" panose="05000000000000000000" pitchFamily="2" charset="2"/>
              </a:rPr>
              <a:t>With the given information, how long would it take for Rafael to travel any 12 foot distance? Explain.</a:t>
            </a:r>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10</a:t>
            </a:r>
            <a:endParaRPr lang="en-US" dirty="0"/>
          </a:p>
        </p:txBody>
      </p:sp>
    </p:spTree>
    <p:extLst>
      <p:ext uri="{BB962C8B-B14F-4D97-AF65-F5344CB8AC3E}">
        <p14:creationId xmlns:p14="http://schemas.microsoft.com/office/powerpoint/2010/main" val="2317210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669737"/>
          </a:xfrm>
        </p:spPr>
        <p:txBody>
          <a:bodyPr>
            <a:normAutofit fontScale="90000"/>
          </a:bodyPr>
          <a:lstStyle/>
          <a:p>
            <a:r>
              <a:rPr lang="en-US" sz="3200" b="1" dirty="0"/>
              <a:t>Lesson 2: </a:t>
            </a:r>
            <a:br>
              <a:rPr lang="en-US" sz="3200" b="1" dirty="0"/>
            </a:br>
            <a:r>
              <a:rPr lang="en-US" sz="3200" b="1" dirty="0"/>
              <a:t>Rafael is riding his bike from his home to school. When he passes his neighbor’s driveway, he is 25 </a:t>
            </a:r>
            <a:r>
              <a:rPr lang="en-US" sz="3200" b="1" dirty="0" err="1"/>
              <a:t>ft</a:t>
            </a:r>
            <a:r>
              <a:rPr lang="en-US" sz="3200" b="1" dirty="0"/>
              <a:t> from his home. Between the neighbor’s driveway and a tree he is riding at a constant speed, covering 72 </a:t>
            </a:r>
            <a:r>
              <a:rPr lang="en-US" sz="3200" b="1" dirty="0" err="1"/>
              <a:t>ft</a:t>
            </a:r>
            <a:r>
              <a:rPr lang="en-US" sz="3200" b="1" dirty="0"/>
              <a:t> in 8 seconds.</a:t>
            </a:r>
          </a:p>
        </p:txBody>
      </p:sp>
      <p:sp>
        <p:nvSpPr>
          <p:cNvPr id="3" name="Content Placeholder 2"/>
          <p:cNvSpPr>
            <a:spLocks noGrp="1"/>
          </p:cNvSpPr>
          <p:nvPr>
            <p:ph idx="1"/>
          </p:nvPr>
        </p:nvSpPr>
        <p:spPr>
          <a:xfrm>
            <a:off x="693313" y="2701068"/>
            <a:ext cx="10805373" cy="4546242"/>
          </a:xfrm>
        </p:spPr>
        <p:txBody>
          <a:bodyPr>
            <a:normAutofit/>
          </a:bodyPr>
          <a:lstStyle/>
          <a:p>
            <a:pPr marL="0" indent="0">
              <a:buNone/>
            </a:pPr>
            <a:r>
              <a:rPr lang="en-US" dirty="0"/>
              <a:t>Questions</a:t>
            </a:r>
            <a:r>
              <a:rPr lang="en-US" dirty="0">
                <a:sym typeface="Wingdings" panose="05000000000000000000" pitchFamily="2" charset="2"/>
              </a:rPr>
              <a:t>:</a:t>
            </a:r>
          </a:p>
          <a:p>
            <a:pPr marL="0" indent="0">
              <a:buNone/>
            </a:pPr>
            <a:r>
              <a:rPr lang="en-US" dirty="0">
                <a:sym typeface="Wingdings" panose="05000000000000000000" pitchFamily="2" charset="2"/>
              </a:rPr>
              <a:t>4. What is the amount of time it takes Rafael to cover any 1 foot interval?</a:t>
            </a:r>
          </a:p>
          <a:p>
            <a:pPr marL="514350" indent="-514350">
              <a:buAutoNum type="arabicPeriod"/>
            </a:pPr>
            <a:endParaRPr lang="en-US" dirty="0">
              <a:sym typeface="Wingdings" panose="05000000000000000000" pitchFamily="2" charset="2"/>
            </a:endParaRPr>
          </a:p>
          <a:p>
            <a:pPr marL="0" indent="0">
              <a:buNone/>
            </a:pPr>
            <a:r>
              <a:rPr lang="en-US" dirty="0">
                <a:sym typeface="Wingdings" panose="05000000000000000000" pitchFamily="2" charset="2"/>
              </a:rPr>
              <a:t>5. How far does Rafael travel for </a:t>
            </a:r>
            <a:r>
              <a:rPr lang="en-US" i="1" dirty="0">
                <a:sym typeface="Wingdings" panose="05000000000000000000" pitchFamily="2" charset="2"/>
              </a:rPr>
              <a:t>any </a:t>
            </a:r>
            <a:r>
              <a:rPr lang="en-US" dirty="0">
                <a:sym typeface="Wingdings" panose="05000000000000000000" pitchFamily="2" charset="2"/>
              </a:rPr>
              <a:t>change in elapsed time since he passed the neighbor’s house?</a:t>
            </a:r>
          </a:p>
          <a:p>
            <a:pPr marL="514350" indent="-514350">
              <a:buAutoNum type="arabicPeriod"/>
            </a:pPr>
            <a:endParaRPr lang="en-US" dirty="0">
              <a:sym typeface="Wingdings" panose="05000000000000000000" pitchFamily="2" charset="2"/>
            </a:endParaRPr>
          </a:p>
          <a:p>
            <a:pPr marL="0" indent="0">
              <a:buNone/>
            </a:pPr>
            <a:r>
              <a:rPr lang="en-US" dirty="0">
                <a:sym typeface="Wingdings" panose="05000000000000000000" pitchFamily="2" charset="2"/>
              </a:rPr>
              <a:t>6. How long does it take Rafael to travel </a:t>
            </a:r>
            <a:r>
              <a:rPr lang="en-US" i="1" dirty="0">
                <a:sym typeface="Wingdings" panose="05000000000000000000" pitchFamily="2" charset="2"/>
              </a:rPr>
              <a:t>any </a:t>
            </a:r>
            <a:r>
              <a:rPr lang="en-US" dirty="0">
                <a:sym typeface="Wingdings" panose="05000000000000000000" pitchFamily="2" charset="2"/>
              </a:rPr>
              <a:t>distance between the neighbor’s house and a tree?</a:t>
            </a:r>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11</a:t>
            </a:r>
            <a:endParaRPr lang="en-US" dirty="0"/>
          </a:p>
        </p:txBody>
      </p:sp>
    </p:spTree>
    <p:extLst>
      <p:ext uri="{BB962C8B-B14F-4D97-AF65-F5344CB8AC3E}">
        <p14:creationId xmlns:p14="http://schemas.microsoft.com/office/powerpoint/2010/main" val="3376950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3077516" y="1599915"/>
            <a:ext cx="4782424" cy="3779995"/>
          </a:xfrm>
          <a:prstGeom prst="rect">
            <a:avLst/>
          </a:prstGeom>
        </p:spPr>
      </p:pic>
      <p:sp>
        <p:nvSpPr>
          <p:cNvPr id="2" name="Title 1"/>
          <p:cNvSpPr>
            <a:spLocks noGrp="1"/>
          </p:cNvSpPr>
          <p:nvPr>
            <p:ph type="title"/>
          </p:nvPr>
        </p:nvSpPr>
        <p:spPr/>
        <p:txBody>
          <a:bodyPr>
            <a:normAutofit fontScale="90000"/>
          </a:bodyPr>
          <a:lstStyle/>
          <a:p>
            <a:r>
              <a:rPr lang="en-US" b="1" dirty="0"/>
              <a:t>Lesson 2: </a:t>
            </a:r>
            <a:br>
              <a:rPr lang="en-US" b="1" dirty="0"/>
            </a:br>
            <a:r>
              <a:rPr lang="en-US" dirty="0"/>
              <a:t>Identify a pattern within the changes in the given table.</a:t>
            </a:r>
          </a:p>
        </p:txBody>
      </p:sp>
      <p:sp>
        <p:nvSpPr>
          <p:cNvPr id="3" name="TextBox 2"/>
          <p:cNvSpPr txBox="1"/>
          <p:nvPr/>
        </p:nvSpPr>
        <p:spPr>
          <a:xfrm>
            <a:off x="580292" y="5402157"/>
            <a:ext cx="10146323" cy="1077218"/>
          </a:xfrm>
          <a:prstGeom prst="rect">
            <a:avLst/>
          </a:prstGeom>
          <a:noFill/>
        </p:spPr>
        <p:txBody>
          <a:bodyPr wrap="square" rtlCol="0">
            <a:spAutoFit/>
          </a:bodyPr>
          <a:lstStyle/>
          <a:p>
            <a:r>
              <a:rPr lang="en-US" sz="3200" dirty="0"/>
              <a:t>Does this represent a linear situation? Explain why or why not</a:t>
            </a:r>
            <a:r>
              <a:rPr lang="en-US" dirty="0"/>
              <a:t>.</a:t>
            </a:r>
          </a:p>
        </p:txBody>
      </p:sp>
      <p:sp>
        <p:nvSpPr>
          <p:cNvPr id="5" name="TextBox 4"/>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12</a:t>
            </a:r>
            <a:endParaRPr lang="en-US" dirty="0"/>
          </a:p>
        </p:txBody>
      </p:sp>
      <p:sp>
        <p:nvSpPr>
          <p:cNvPr id="6" name="TextBox 5"/>
          <p:cNvSpPr txBox="1"/>
          <p:nvPr/>
        </p:nvSpPr>
        <p:spPr>
          <a:xfrm>
            <a:off x="6778487" y="4035287"/>
            <a:ext cx="695739" cy="79513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7885283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69628"/>
            <a:ext cx="10515600" cy="1325563"/>
          </a:xfrm>
        </p:spPr>
        <p:txBody>
          <a:bodyPr>
            <a:normAutofit fontScale="90000"/>
          </a:bodyPr>
          <a:lstStyle/>
          <a:p>
            <a:r>
              <a:rPr lang="en-US" b="1" dirty="0"/>
              <a:t>Lesson 2:  </a:t>
            </a:r>
            <a:br>
              <a:rPr lang="en-US" b="1" dirty="0"/>
            </a:br>
            <a:r>
              <a:rPr lang="en-US" dirty="0"/>
              <a:t>Write a contextual situation that the data could represent. Explain your reasoning and refer to the relationship between the changes. </a:t>
            </a:r>
          </a:p>
        </p:txBody>
      </p:sp>
      <p:pic>
        <p:nvPicPr>
          <p:cNvPr id="5" name="Content Placeholder 4"/>
          <p:cNvPicPr>
            <a:picLocks noGrp="1" noChangeAspect="1"/>
          </p:cNvPicPr>
          <p:nvPr>
            <p:ph idx="1"/>
          </p:nvPr>
        </p:nvPicPr>
        <p:blipFill>
          <a:blip r:embed="rId3"/>
          <a:stretch>
            <a:fillRect/>
          </a:stretch>
        </p:blipFill>
        <p:spPr>
          <a:xfrm>
            <a:off x="3308635" y="2545490"/>
            <a:ext cx="4870579" cy="3771466"/>
          </a:xfrm>
          <a:prstGeom prst="rect">
            <a:avLst/>
          </a:prstGeom>
        </p:spPr>
      </p:pic>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13</a:t>
            </a:r>
            <a:endParaRPr lang="en-US" dirty="0"/>
          </a:p>
        </p:txBody>
      </p:sp>
    </p:spTree>
    <p:extLst>
      <p:ext uri="{BB962C8B-B14F-4D97-AF65-F5344CB8AC3E}">
        <p14:creationId xmlns:p14="http://schemas.microsoft.com/office/powerpoint/2010/main" val="28125155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lh4.googleusercontent.com/rV66WoyjmTR14WfiMDX3XuIEXbosPiqJzYPvCTw-6ksx5UfsI8sKKDt6anBIcQk6CMmcYbbVPNyJpEXciwxSYlMN5CgzPS6staEiH67q7sDH-JzKDCXy5IzasSHAZvzkO7Wibgl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64960" y="1690688"/>
            <a:ext cx="3701052" cy="411427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a:t>Lesson 2: </a:t>
            </a:r>
            <a:r>
              <a:rPr lang="en-US" dirty="0"/>
              <a:t>Ticket Out the Door</a:t>
            </a:r>
          </a:p>
        </p:txBody>
      </p:sp>
      <p:sp>
        <p:nvSpPr>
          <p:cNvPr id="5" name="TextBox 4"/>
          <p:cNvSpPr txBox="1"/>
          <p:nvPr/>
        </p:nvSpPr>
        <p:spPr>
          <a:xfrm>
            <a:off x="1150620" y="1690688"/>
            <a:ext cx="5201920" cy="3416320"/>
          </a:xfrm>
          <a:prstGeom prst="rect">
            <a:avLst/>
          </a:prstGeom>
          <a:noFill/>
        </p:spPr>
        <p:txBody>
          <a:bodyPr wrap="square" rtlCol="0">
            <a:spAutoFit/>
          </a:bodyPr>
          <a:lstStyle/>
          <a:p>
            <a:r>
              <a:rPr lang="en-US" sz="3600" dirty="0"/>
              <a:t>Find the function that represents the following table using ∆</a:t>
            </a:r>
            <a:r>
              <a:rPr lang="en-US" sz="3600" i="1" dirty="0"/>
              <a:t>y</a:t>
            </a:r>
            <a:r>
              <a:rPr lang="en-US" sz="3600" dirty="0"/>
              <a:t> = </a:t>
            </a:r>
            <a:r>
              <a:rPr lang="en-US" sz="3600" i="1" dirty="0"/>
              <a:t>m</a:t>
            </a:r>
            <a:r>
              <a:rPr lang="en-US" sz="3600" dirty="0"/>
              <a:t>(∆</a:t>
            </a:r>
            <a:r>
              <a:rPr lang="en-US" sz="3600" i="1" dirty="0"/>
              <a:t>x</a:t>
            </a:r>
            <a:r>
              <a:rPr lang="en-US" sz="3600" dirty="0"/>
              <a:t>) after calculating the changes in </a:t>
            </a:r>
            <a:r>
              <a:rPr lang="en-US" sz="3600" i="1" dirty="0"/>
              <a:t>x</a:t>
            </a:r>
            <a:r>
              <a:rPr lang="en-US" sz="3600" dirty="0"/>
              <a:t> and changes in </a:t>
            </a:r>
            <a:r>
              <a:rPr lang="en-US" sz="3600" i="1" dirty="0"/>
              <a:t>y</a:t>
            </a:r>
            <a:r>
              <a:rPr lang="en-US" sz="3600" dirty="0"/>
              <a:t>. </a:t>
            </a:r>
          </a:p>
        </p:txBody>
      </p:sp>
      <p:sp>
        <p:nvSpPr>
          <p:cNvPr id="3" name="Rectangle 2"/>
          <p:cNvSpPr/>
          <p:nvPr/>
        </p:nvSpPr>
        <p:spPr>
          <a:xfrm>
            <a:off x="11037046" y="6196540"/>
            <a:ext cx="973343" cy="369332"/>
          </a:xfrm>
          <a:prstGeom prst="rect">
            <a:avLst/>
          </a:prstGeom>
        </p:spPr>
        <p:txBody>
          <a:bodyPr wrap="none">
            <a:spAutoFit/>
          </a:bodyPr>
          <a:lstStyle/>
          <a:p>
            <a:r>
              <a:rPr lang="en-US" dirty="0"/>
              <a:t>Slide </a:t>
            </a:r>
            <a:r>
              <a:rPr lang="en-US" dirty="0" smtClean="0"/>
              <a:t> 14</a:t>
            </a:r>
            <a:endParaRPr lang="en-US" dirty="0"/>
          </a:p>
        </p:txBody>
      </p:sp>
    </p:spTree>
    <p:extLst>
      <p:ext uri="{BB962C8B-B14F-4D97-AF65-F5344CB8AC3E}">
        <p14:creationId xmlns:p14="http://schemas.microsoft.com/office/powerpoint/2010/main" val="18384132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597" y="224608"/>
            <a:ext cx="10795902" cy="1499616"/>
          </a:xfrm>
        </p:spPr>
        <p:txBody>
          <a:bodyPr/>
          <a:lstStyle/>
          <a:p>
            <a:r>
              <a:rPr lang="en-US" b="1" dirty="0"/>
              <a:t>Lesson 3: </a:t>
            </a:r>
            <a:br>
              <a:rPr lang="en-US" b="1" dirty="0"/>
            </a:br>
            <a:r>
              <a:rPr lang="en-US" dirty="0"/>
              <a:t>What is the relationship between the changes?</a:t>
            </a:r>
          </a:p>
        </p:txBody>
      </p:sp>
      <p:sp>
        <p:nvSpPr>
          <p:cNvPr id="3" name="Content Placeholder 2"/>
          <p:cNvSpPr>
            <a:spLocks noGrp="1"/>
          </p:cNvSpPr>
          <p:nvPr>
            <p:ph idx="1"/>
          </p:nvPr>
        </p:nvSpPr>
        <p:spPr>
          <a:xfrm>
            <a:off x="1141366" y="1796391"/>
            <a:ext cx="9720073" cy="5173541"/>
          </a:xfrm>
        </p:spPr>
        <p:txBody>
          <a:bodyPr>
            <a:normAutofit/>
          </a:bodyPr>
          <a:lstStyle/>
          <a:p>
            <a:pPr marL="0" indent="0">
              <a:buNone/>
            </a:pPr>
            <a:r>
              <a:rPr lang="en-US" sz="2800" dirty="0"/>
              <a:t>Given that the </a:t>
            </a:r>
            <a:r>
              <a:rPr lang="en-US" sz="2800" i="1" dirty="0"/>
              <a:t>x</a:t>
            </a:r>
            <a:r>
              <a:rPr lang="en-US" sz="2800" dirty="0"/>
              <a:t> and </a:t>
            </a:r>
            <a:r>
              <a:rPr lang="en-US" sz="2800" i="1" dirty="0"/>
              <a:t>y</a:t>
            </a:r>
            <a:r>
              <a:rPr lang="en-US" sz="2800" dirty="0"/>
              <a:t> axes have the same scale, what is the approximate rate of change for the linear functions whose graphs are given? How did you determine your answer?</a:t>
            </a:r>
          </a:p>
          <a:p>
            <a:pPr marL="310896" lvl="2" indent="0">
              <a:buNone/>
            </a:pPr>
            <a:endParaRPr lang="en-US" sz="2800" dirty="0"/>
          </a:p>
        </p:txBody>
      </p:sp>
      <p:cxnSp>
        <p:nvCxnSpPr>
          <p:cNvPr id="7" name="Straight Arrow Connector 6"/>
          <p:cNvCxnSpPr/>
          <p:nvPr/>
        </p:nvCxnSpPr>
        <p:spPr>
          <a:xfrm flipV="1">
            <a:off x="1485780" y="3570722"/>
            <a:ext cx="3918511" cy="1935478"/>
          </a:xfrm>
          <a:prstGeom prst="straightConnector1">
            <a:avLst/>
          </a:prstGeom>
          <a:ln w="31750">
            <a:headEnd type="triangle"/>
            <a:tailEnd type="triangle"/>
          </a:ln>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3760640" y="4383162"/>
            <a:ext cx="975360" cy="16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4736000" y="3931598"/>
            <a:ext cx="0" cy="451564"/>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125266" y="4307628"/>
            <a:ext cx="609600" cy="461665"/>
          </a:xfrm>
          <a:prstGeom prst="rect">
            <a:avLst/>
          </a:prstGeom>
          <a:noFill/>
        </p:spPr>
        <p:txBody>
          <a:bodyPr wrap="square" rtlCol="0">
            <a:spAutoFit/>
          </a:bodyPr>
          <a:lstStyle/>
          <a:p>
            <a:r>
              <a:rPr lang="el-GR" sz="2400" dirty="0">
                <a:latin typeface="Calibri" panose="020F0502020204030204" pitchFamily="34" charset="0"/>
                <a:cs typeface="Calibri" panose="020F0502020204030204" pitchFamily="34" charset="0"/>
              </a:rPr>
              <a:t>Δ</a:t>
            </a:r>
            <a:r>
              <a:rPr lang="en-US" sz="2400" i="1" dirty="0">
                <a:latin typeface="Calibri" panose="020F0502020204030204" pitchFamily="34" charset="0"/>
                <a:cs typeface="Calibri" panose="020F0502020204030204" pitchFamily="34" charset="0"/>
              </a:rPr>
              <a:t>x</a:t>
            </a:r>
            <a:endParaRPr lang="en-US" sz="2400" i="1" dirty="0"/>
          </a:p>
        </p:txBody>
      </p:sp>
      <p:sp>
        <p:nvSpPr>
          <p:cNvPr id="19" name="TextBox 18"/>
          <p:cNvSpPr txBox="1"/>
          <p:nvPr/>
        </p:nvSpPr>
        <p:spPr>
          <a:xfrm>
            <a:off x="4694943" y="3883730"/>
            <a:ext cx="609600" cy="461665"/>
          </a:xfrm>
          <a:prstGeom prst="rect">
            <a:avLst/>
          </a:prstGeom>
          <a:noFill/>
        </p:spPr>
        <p:txBody>
          <a:bodyPr wrap="square" rtlCol="0">
            <a:spAutoFit/>
          </a:bodyPr>
          <a:lstStyle/>
          <a:p>
            <a:r>
              <a:rPr lang="el-GR" sz="2400" dirty="0">
                <a:latin typeface="Calibri" panose="020F0502020204030204" pitchFamily="34" charset="0"/>
                <a:cs typeface="Calibri" panose="020F0502020204030204" pitchFamily="34" charset="0"/>
              </a:rPr>
              <a:t>Δ</a:t>
            </a:r>
            <a:r>
              <a:rPr lang="en-US" sz="2400" i="1" dirty="0">
                <a:latin typeface="Calibri" panose="020F0502020204030204" pitchFamily="34" charset="0"/>
                <a:cs typeface="Calibri" panose="020F0502020204030204" pitchFamily="34" charset="0"/>
              </a:rPr>
              <a:t>y</a:t>
            </a:r>
            <a:endParaRPr lang="en-US" sz="2400" i="1" dirty="0"/>
          </a:p>
        </p:txBody>
      </p:sp>
      <p:cxnSp>
        <p:nvCxnSpPr>
          <p:cNvPr id="21" name="Straight Arrow Connector 20"/>
          <p:cNvCxnSpPr/>
          <p:nvPr/>
        </p:nvCxnSpPr>
        <p:spPr>
          <a:xfrm>
            <a:off x="3192098" y="2974088"/>
            <a:ext cx="65622" cy="344651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1485780" y="4910557"/>
            <a:ext cx="3918511" cy="6195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7692560" y="3570722"/>
            <a:ext cx="1401694" cy="2849878"/>
          </a:xfrm>
          <a:prstGeom prst="straightConnector1">
            <a:avLst/>
          </a:prstGeom>
          <a:ln w="31750">
            <a:headEnd type="triangle"/>
            <a:tailEnd type="triangle"/>
          </a:ln>
        </p:spPr>
        <p:style>
          <a:lnRef idx="1">
            <a:schemeClr val="dk1"/>
          </a:lnRef>
          <a:fillRef idx="0">
            <a:schemeClr val="dk1"/>
          </a:fillRef>
          <a:effectRef idx="0">
            <a:schemeClr val="dk1"/>
          </a:effectRef>
          <a:fontRef idx="minor">
            <a:schemeClr val="tx1"/>
          </a:fontRef>
        </p:style>
      </p:cxnSp>
      <p:cxnSp>
        <p:nvCxnSpPr>
          <p:cNvPr id="32" name="Straight Connector 31"/>
          <p:cNvCxnSpPr/>
          <p:nvPr/>
        </p:nvCxnSpPr>
        <p:spPr>
          <a:xfrm>
            <a:off x="7977072" y="4140444"/>
            <a:ext cx="975360" cy="16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942287" y="4139595"/>
            <a:ext cx="10145" cy="2037165"/>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8190431" y="3700765"/>
            <a:ext cx="609600" cy="461665"/>
          </a:xfrm>
          <a:prstGeom prst="rect">
            <a:avLst/>
          </a:prstGeom>
          <a:noFill/>
        </p:spPr>
        <p:txBody>
          <a:bodyPr wrap="square" rtlCol="0">
            <a:spAutoFit/>
          </a:bodyPr>
          <a:lstStyle/>
          <a:p>
            <a:r>
              <a:rPr lang="el-GR" sz="2400" dirty="0">
                <a:latin typeface="Calibri" panose="020F0502020204030204" pitchFamily="34" charset="0"/>
                <a:cs typeface="Calibri" panose="020F0502020204030204" pitchFamily="34" charset="0"/>
              </a:rPr>
              <a:t>Δ</a:t>
            </a:r>
            <a:r>
              <a:rPr lang="en-US" sz="2400" i="1" dirty="0">
                <a:latin typeface="Calibri" panose="020F0502020204030204" pitchFamily="34" charset="0"/>
                <a:cs typeface="Calibri" panose="020F0502020204030204" pitchFamily="34" charset="0"/>
              </a:rPr>
              <a:t>x</a:t>
            </a:r>
            <a:endParaRPr lang="en-US" sz="2400" i="1" dirty="0"/>
          </a:p>
        </p:txBody>
      </p:sp>
      <p:sp>
        <p:nvSpPr>
          <p:cNvPr id="37" name="TextBox 36"/>
          <p:cNvSpPr txBox="1"/>
          <p:nvPr/>
        </p:nvSpPr>
        <p:spPr>
          <a:xfrm>
            <a:off x="8994505" y="4447609"/>
            <a:ext cx="609600" cy="461665"/>
          </a:xfrm>
          <a:prstGeom prst="rect">
            <a:avLst/>
          </a:prstGeom>
          <a:noFill/>
        </p:spPr>
        <p:txBody>
          <a:bodyPr wrap="square" rtlCol="0">
            <a:spAutoFit/>
          </a:bodyPr>
          <a:lstStyle/>
          <a:p>
            <a:r>
              <a:rPr lang="el-GR" sz="2400" dirty="0">
                <a:latin typeface="Calibri" panose="020F0502020204030204" pitchFamily="34" charset="0"/>
                <a:cs typeface="Calibri" panose="020F0502020204030204" pitchFamily="34" charset="0"/>
              </a:rPr>
              <a:t>Δ</a:t>
            </a:r>
            <a:r>
              <a:rPr lang="en-US" sz="2400" i="1" dirty="0">
                <a:latin typeface="Calibri" panose="020F0502020204030204" pitchFamily="34" charset="0"/>
                <a:cs typeface="Calibri" panose="020F0502020204030204" pitchFamily="34" charset="0"/>
              </a:rPr>
              <a:t>y</a:t>
            </a:r>
            <a:endParaRPr lang="en-US" sz="2400" i="1" dirty="0"/>
          </a:p>
        </p:txBody>
      </p:sp>
      <p:cxnSp>
        <p:nvCxnSpPr>
          <p:cNvPr id="38" name="Straight Arrow Connector 37"/>
          <p:cNvCxnSpPr/>
          <p:nvPr/>
        </p:nvCxnSpPr>
        <p:spPr>
          <a:xfrm>
            <a:off x="8701598" y="3218277"/>
            <a:ext cx="65622" cy="344651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6775153" y="4464089"/>
            <a:ext cx="3918511" cy="6195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15</a:t>
            </a:r>
            <a:endParaRPr lang="en-US" dirty="0"/>
          </a:p>
        </p:txBody>
      </p:sp>
    </p:spTree>
    <p:extLst>
      <p:ext uri="{BB962C8B-B14F-4D97-AF65-F5344CB8AC3E}">
        <p14:creationId xmlns:p14="http://schemas.microsoft.com/office/powerpoint/2010/main" val="6215199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Lesson 3: </a:t>
            </a:r>
            <a:br>
              <a:rPr lang="en-US" b="1" dirty="0"/>
            </a:br>
            <a:r>
              <a:rPr lang="en-US" dirty="0"/>
              <a:t>Constant Rate of Change as a Constant Multiple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50284"/>
                <a:ext cx="10515600" cy="4351338"/>
              </a:xfrm>
            </p:spPr>
            <p:txBody>
              <a:bodyPr/>
              <a:lstStyle/>
              <a:p>
                <a:pPr marL="0" indent="0">
                  <a:buNone/>
                </a:pPr>
                <a:r>
                  <a:rPr lang="en-US" dirty="0"/>
                  <a:t>Each of the following represents a situation with a constant rate of change of one quantity with respect to another. What would the relationship look like graphically? Explain.</a:t>
                </a:r>
              </a:p>
              <a:p>
                <a:pPr marL="0" indent="0">
                  <a:buNone/>
                </a:pPr>
                <a:r>
                  <a:rPr lang="en-US" dirty="0"/>
                  <a:t>	a. </a:t>
                </a:r>
                <a:r>
                  <a:rPr lang="el-GR" dirty="0"/>
                  <a:t> Δ</a:t>
                </a:r>
                <a:r>
                  <a:rPr lang="en-US" i="1" dirty="0"/>
                  <a:t>y</a:t>
                </a:r>
                <a:r>
                  <a:rPr lang="en-US" dirty="0"/>
                  <a:t> = 6(</a:t>
                </a:r>
                <a:r>
                  <a:rPr lang="el-GR" dirty="0"/>
                  <a:t>Δ</a:t>
                </a:r>
                <a:r>
                  <a:rPr lang="en-US" i="1" dirty="0"/>
                  <a:t>x</a:t>
                </a:r>
                <a:r>
                  <a:rPr lang="en-US" dirty="0"/>
                  <a:t>)	   b. </a:t>
                </a:r>
                <a:r>
                  <a:rPr lang="el-GR" dirty="0"/>
                  <a:t> Δ</a:t>
                </a:r>
                <a:r>
                  <a:rPr lang="en-US" i="1" dirty="0"/>
                  <a:t>y</a:t>
                </a:r>
                <a:r>
                  <a:rPr lang="en-US" dirty="0"/>
                  <a:t> = -2(</a:t>
                </a:r>
                <a:r>
                  <a:rPr lang="el-GR" dirty="0"/>
                  <a:t>Δ</a:t>
                </a:r>
                <a:r>
                  <a:rPr lang="en-US" i="1" dirty="0"/>
                  <a:t>x</a:t>
                </a:r>
                <a:r>
                  <a:rPr lang="en-US" dirty="0"/>
                  <a:t>)	</a:t>
                </a:r>
                <a:r>
                  <a:rPr lang="el-GR" dirty="0"/>
                  <a:t> </a:t>
                </a:r>
                <a:endParaRPr lang="en-US" dirty="0"/>
              </a:p>
              <a:p>
                <a:pPr marL="0" indent="0">
                  <a:buNone/>
                </a:pPr>
                <a:r>
                  <a:rPr lang="en-US" dirty="0"/>
                  <a:t>	c.  </a:t>
                </a:r>
                <a:r>
                  <a:rPr lang="el-GR" dirty="0"/>
                  <a:t>Δ</a:t>
                </a:r>
                <a:r>
                  <a:rPr lang="en-US" i="1" dirty="0"/>
                  <a:t>x</a:t>
                </a:r>
                <a:r>
                  <a:rPr lang="en-US" dirty="0"/>
                  <a:t>=1.75(</a:t>
                </a:r>
                <a:r>
                  <a:rPr lang="el-GR" dirty="0"/>
                  <a:t>Δ</a:t>
                </a:r>
                <a:r>
                  <a:rPr lang="en-US" i="1" dirty="0"/>
                  <a:t>y</a:t>
                </a:r>
                <a:r>
                  <a:rPr lang="en-US" dirty="0"/>
                  <a:t>)	</a:t>
                </a:r>
                <a:r>
                  <a:rPr lang="el-GR" dirty="0"/>
                  <a:t> </a:t>
                </a:r>
                <a:r>
                  <a:rPr lang="en-US" dirty="0"/>
                  <a:t>  d.  </a:t>
                </a:r>
                <a:r>
                  <a:rPr lang="el-GR" dirty="0"/>
                  <a:t>Δ</a:t>
                </a:r>
                <a:r>
                  <a:rPr lang="en-US" i="1" dirty="0"/>
                  <a:t>y</a:t>
                </a:r>
                <a:r>
                  <a:rPr lang="en-US" dirty="0"/>
                  <a:t>=</a:t>
                </a:r>
                <a14:m>
                  <m:oMath xmlns:m="http://schemas.openxmlformats.org/officeDocument/2006/math">
                    <m:r>
                      <a:rPr lang="en-US" b="0" i="0" smtClean="0">
                        <a:latin typeface="Cambria Math" panose="02040503050406030204" pitchFamily="18" charset="0"/>
                      </a:rPr>
                      <m:t>−</m:t>
                    </m:r>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r>
                  <a:rPr lang="en-US" dirty="0"/>
                  <a:t>(</a:t>
                </a:r>
                <a:r>
                  <a:rPr lang="el-GR" dirty="0"/>
                  <a:t>Δ</a:t>
                </a:r>
                <a:r>
                  <a:rPr lang="en-US" i="1" dirty="0"/>
                  <a:t>x</a:t>
                </a:r>
                <a:r>
                  <a:rPr lang="en-US" dirty="0"/>
                  <a:t>)	</a:t>
                </a:r>
              </a:p>
              <a:p>
                <a:pPr marL="0" indent="0">
                  <a:buNone/>
                </a:pPr>
                <a:endParaRPr lang="en-US" dirty="0"/>
              </a:p>
              <a:p>
                <a:pPr marL="0" indent="0">
                  <a:buNone/>
                </a:pPr>
                <a:r>
                  <a:rPr lang="en-US" dirty="0"/>
                  <a:t>What would these situations look like in a table? Explain.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50284"/>
                <a:ext cx="10515600" cy="4351338"/>
              </a:xfrm>
              <a:blipFill rotWithShape="0">
                <a:blip r:embed="rId3"/>
                <a:stretch>
                  <a:fillRect l="-1217" t="-2381"/>
                </a:stretch>
              </a:blipFill>
            </p:spPr>
            <p:txBody>
              <a:bodyPr/>
              <a:lstStyle/>
              <a:p>
                <a:r>
                  <a:rPr lang="en-US">
                    <a:noFill/>
                  </a:rPr>
                  <a:t> </a:t>
                </a:r>
              </a:p>
            </p:txBody>
          </p:sp>
        </mc:Fallback>
      </mc:AlternateContent>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16</a:t>
            </a:r>
            <a:endParaRPr lang="en-US" dirty="0"/>
          </a:p>
        </p:txBody>
      </p:sp>
    </p:spTree>
    <p:extLst>
      <p:ext uri="{BB962C8B-B14F-4D97-AF65-F5344CB8AC3E}">
        <p14:creationId xmlns:p14="http://schemas.microsoft.com/office/powerpoint/2010/main" val="3662277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Lesson 3: </a:t>
            </a:r>
            <a:br>
              <a:rPr lang="en-US" b="1" dirty="0"/>
            </a:br>
            <a:r>
              <a:rPr lang="en-US" dirty="0"/>
              <a:t>Find the function that represents the relationship between the changes. </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a:t>
            </a:r>
            <a:r>
              <a:rPr lang="en-US" i="1" dirty="0">
                <a:latin typeface="Calibri" panose="020F0502020204030204" pitchFamily="34" charset="0"/>
                <a:cs typeface="Calibri" panose="020F0502020204030204" pitchFamily="34" charset="0"/>
              </a:rPr>
              <a:t>m</a:t>
            </a:r>
            <a:r>
              <a:rPr lang="en-US" dirty="0">
                <a:latin typeface="Calibri" panose="020F0502020204030204" pitchFamily="34" charset="0"/>
                <a:cs typeface="Calibri" panose="020F0502020204030204" pitchFamily="34" charset="0"/>
              </a:rPr>
              <a:t>(</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2187421"/>
              </p:ext>
            </p:extLst>
          </p:nvPr>
        </p:nvGraphicFramePr>
        <p:xfrm>
          <a:off x="3872345" y="2220480"/>
          <a:ext cx="4128656" cy="3515300"/>
        </p:xfrm>
        <a:graphic>
          <a:graphicData uri="http://schemas.openxmlformats.org/drawingml/2006/table">
            <a:tbl>
              <a:tblPr firstRow="1" bandRow="1">
                <a:tableStyleId>{5940675A-B579-460E-94D1-54222C63F5DA}</a:tableStyleId>
              </a:tblPr>
              <a:tblGrid>
                <a:gridCol w="2064328">
                  <a:extLst>
                    <a:ext uri="{9D8B030D-6E8A-4147-A177-3AD203B41FA5}">
                      <a16:colId xmlns:a16="http://schemas.microsoft.com/office/drawing/2014/main" xmlns="" val="20000"/>
                    </a:ext>
                  </a:extLst>
                </a:gridCol>
                <a:gridCol w="2064328">
                  <a:extLst>
                    <a:ext uri="{9D8B030D-6E8A-4147-A177-3AD203B41FA5}">
                      <a16:colId xmlns:a16="http://schemas.microsoft.com/office/drawing/2014/main" xmlns="" val="20001"/>
                    </a:ext>
                  </a:extLst>
                </a:gridCol>
              </a:tblGrid>
              <a:tr h="703060">
                <a:tc>
                  <a:txBody>
                    <a:bodyPr/>
                    <a:lstStyle/>
                    <a:p>
                      <a:pPr algn="ctr"/>
                      <a:r>
                        <a:rPr lang="en-US" sz="3600" i="1" dirty="0"/>
                        <a:t>x</a:t>
                      </a:r>
                    </a:p>
                  </a:txBody>
                  <a:tcPr/>
                </a:tc>
                <a:tc>
                  <a:txBody>
                    <a:bodyPr/>
                    <a:lstStyle/>
                    <a:p>
                      <a:pPr algn="ctr"/>
                      <a:r>
                        <a:rPr lang="en-US" sz="3600" i="1" dirty="0"/>
                        <a:t>y</a:t>
                      </a:r>
                    </a:p>
                  </a:txBody>
                  <a:tcPr/>
                </a:tc>
                <a:extLst>
                  <a:ext uri="{0D108BD9-81ED-4DB2-BD59-A6C34878D82A}">
                    <a16:rowId xmlns:a16="http://schemas.microsoft.com/office/drawing/2014/main" xmlns="" val="10000"/>
                  </a:ext>
                </a:extLst>
              </a:tr>
              <a:tr h="703060">
                <a:tc>
                  <a:txBody>
                    <a:bodyPr/>
                    <a:lstStyle/>
                    <a:p>
                      <a:pPr algn="ctr"/>
                      <a:r>
                        <a:rPr lang="en-US" sz="3600" dirty="0"/>
                        <a:t>-8</a:t>
                      </a:r>
                    </a:p>
                  </a:txBody>
                  <a:tcPr/>
                </a:tc>
                <a:tc>
                  <a:txBody>
                    <a:bodyPr/>
                    <a:lstStyle/>
                    <a:p>
                      <a:pPr algn="ctr"/>
                      <a:r>
                        <a:rPr lang="en-US" sz="3600" dirty="0"/>
                        <a:t>-22</a:t>
                      </a:r>
                    </a:p>
                  </a:txBody>
                  <a:tcPr/>
                </a:tc>
                <a:extLst>
                  <a:ext uri="{0D108BD9-81ED-4DB2-BD59-A6C34878D82A}">
                    <a16:rowId xmlns:a16="http://schemas.microsoft.com/office/drawing/2014/main" xmlns="" val="10001"/>
                  </a:ext>
                </a:extLst>
              </a:tr>
              <a:tr h="703060">
                <a:tc>
                  <a:txBody>
                    <a:bodyPr/>
                    <a:lstStyle/>
                    <a:p>
                      <a:pPr algn="ctr"/>
                      <a:r>
                        <a:rPr lang="en-US" sz="3600" dirty="0"/>
                        <a:t>-1.25</a:t>
                      </a:r>
                    </a:p>
                  </a:txBody>
                  <a:tcPr/>
                </a:tc>
                <a:tc>
                  <a:txBody>
                    <a:bodyPr/>
                    <a:lstStyle/>
                    <a:p>
                      <a:pPr algn="ctr"/>
                      <a:r>
                        <a:rPr lang="en-US" sz="3600" dirty="0"/>
                        <a:t>-1.75</a:t>
                      </a:r>
                    </a:p>
                  </a:txBody>
                  <a:tcPr/>
                </a:tc>
                <a:extLst>
                  <a:ext uri="{0D108BD9-81ED-4DB2-BD59-A6C34878D82A}">
                    <a16:rowId xmlns:a16="http://schemas.microsoft.com/office/drawing/2014/main" xmlns="" val="10002"/>
                  </a:ext>
                </a:extLst>
              </a:tr>
              <a:tr h="703060">
                <a:tc>
                  <a:txBody>
                    <a:bodyPr/>
                    <a:lstStyle/>
                    <a:p>
                      <a:pPr algn="ctr"/>
                      <a:r>
                        <a:rPr lang="en-US" sz="3600" dirty="0"/>
                        <a:t>2.3</a:t>
                      </a:r>
                    </a:p>
                  </a:txBody>
                  <a:tcPr/>
                </a:tc>
                <a:tc>
                  <a:txBody>
                    <a:bodyPr/>
                    <a:lstStyle/>
                    <a:p>
                      <a:pPr algn="ctr"/>
                      <a:r>
                        <a:rPr lang="en-US" sz="3600" dirty="0"/>
                        <a:t>8.9</a:t>
                      </a:r>
                    </a:p>
                  </a:txBody>
                  <a:tcPr/>
                </a:tc>
                <a:extLst>
                  <a:ext uri="{0D108BD9-81ED-4DB2-BD59-A6C34878D82A}">
                    <a16:rowId xmlns:a16="http://schemas.microsoft.com/office/drawing/2014/main" xmlns="" val="10003"/>
                  </a:ext>
                </a:extLst>
              </a:tr>
              <a:tr h="703060">
                <a:tc>
                  <a:txBody>
                    <a:bodyPr/>
                    <a:lstStyle/>
                    <a:p>
                      <a:pPr algn="ctr"/>
                      <a:r>
                        <a:rPr lang="en-US" sz="3600" dirty="0"/>
                        <a:t>8.4</a:t>
                      </a:r>
                    </a:p>
                  </a:txBody>
                  <a:tcPr/>
                </a:tc>
                <a:tc>
                  <a:txBody>
                    <a:bodyPr/>
                    <a:lstStyle/>
                    <a:p>
                      <a:pPr algn="ctr"/>
                      <a:r>
                        <a:rPr lang="en-US" sz="3600" dirty="0"/>
                        <a:t>27.2</a:t>
                      </a:r>
                    </a:p>
                  </a:txBody>
                  <a:tcPr/>
                </a:tc>
                <a:extLst>
                  <a:ext uri="{0D108BD9-81ED-4DB2-BD59-A6C34878D82A}">
                    <a16:rowId xmlns:a16="http://schemas.microsoft.com/office/drawing/2014/main" xmlns="" val="10004"/>
                  </a:ext>
                </a:extLst>
              </a:tr>
            </a:tbl>
          </a:graphicData>
        </a:graphic>
      </p:graphicFrame>
      <p:sp>
        <p:nvSpPr>
          <p:cNvPr id="5" name="TextBox 4"/>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17</a:t>
            </a:r>
            <a:endParaRPr lang="en-US" dirty="0"/>
          </a:p>
        </p:txBody>
      </p:sp>
    </p:spTree>
    <p:extLst>
      <p:ext uri="{BB962C8B-B14F-4D97-AF65-F5344CB8AC3E}">
        <p14:creationId xmlns:p14="http://schemas.microsoft.com/office/powerpoint/2010/main" val="2915947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Lesson 3: </a:t>
            </a:r>
            <a:br>
              <a:rPr lang="en-US" b="1" dirty="0"/>
            </a:br>
            <a:r>
              <a:rPr lang="en-US" dirty="0"/>
              <a:t>Find the function that represents the relationship between the changes. </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a:t>
            </a:r>
            <a:r>
              <a:rPr lang="en-US" i="1" dirty="0">
                <a:latin typeface="Calibri" panose="020F0502020204030204" pitchFamily="34" charset="0"/>
                <a:cs typeface="Calibri" panose="020F0502020204030204" pitchFamily="34" charset="0"/>
              </a:rPr>
              <a:t>m</a:t>
            </a:r>
            <a:r>
              <a:rPr lang="en-US" dirty="0">
                <a:latin typeface="Calibri" panose="020F0502020204030204" pitchFamily="34" charset="0"/>
                <a:cs typeface="Calibri" panose="020F0502020204030204" pitchFamily="34" charset="0"/>
              </a:rPr>
              <a:t>(</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60316029"/>
              </p:ext>
            </p:extLst>
          </p:nvPr>
        </p:nvGraphicFramePr>
        <p:xfrm>
          <a:off x="3872345" y="2220480"/>
          <a:ext cx="4128656" cy="3515300"/>
        </p:xfrm>
        <a:graphic>
          <a:graphicData uri="http://schemas.openxmlformats.org/drawingml/2006/table">
            <a:tbl>
              <a:tblPr firstRow="1" bandRow="1">
                <a:tableStyleId>{5940675A-B579-460E-94D1-54222C63F5DA}</a:tableStyleId>
              </a:tblPr>
              <a:tblGrid>
                <a:gridCol w="2064328">
                  <a:extLst>
                    <a:ext uri="{9D8B030D-6E8A-4147-A177-3AD203B41FA5}">
                      <a16:colId xmlns:a16="http://schemas.microsoft.com/office/drawing/2014/main" xmlns="" val="20000"/>
                    </a:ext>
                  </a:extLst>
                </a:gridCol>
                <a:gridCol w="2064328">
                  <a:extLst>
                    <a:ext uri="{9D8B030D-6E8A-4147-A177-3AD203B41FA5}">
                      <a16:colId xmlns:a16="http://schemas.microsoft.com/office/drawing/2014/main" xmlns="" val="20001"/>
                    </a:ext>
                  </a:extLst>
                </a:gridCol>
              </a:tblGrid>
              <a:tr h="703060">
                <a:tc>
                  <a:txBody>
                    <a:bodyPr/>
                    <a:lstStyle/>
                    <a:p>
                      <a:pPr algn="ctr"/>
                      <a:r>
                        <a:rPr lang="en-US" sz="3600" i="1" dirty="0"/>
                        <a:t>x</a:t>
                      </a:r>
                    </a:p>
                  </a:txBody>
                  <a:tcPr/>
                </a:tc>
                <a:tc>
                  <a:txBody>
                    <a:bodyPr/>
                    <a:lstStyle/>
                    <a:p>
                      <a:pPr algn="ctr"/>
                      <a:r>
                        <a:rPr lang="en-US" sz="3600" i="1" dirty="0"/>
                        <a:t>y</a:t>
                      </a:r>
                    </a:p>
                  </a:txBody>
                  <a:tcPr/>
                </a:tc>
                <a:extLst>
                  <a:ext uri="{0D108BD9-81ED-4DB2-BD59-A6C34878D82A}">
                    <a16:rowId xmlns:a16="http://schemas.microsoft.com/office/drawing/2014/main" xmlns="" val="10000"/>
                  </a:ext>
                </a:extLst>
              </a:tr>
              <a:tr h="703060">
                <a:tc>
                  <a:txBody>
                    <a:bodyPr/>
                    <a:lstStyle/>
                    <a:p>
                      <a:pPr algn="ctr"/>
                      <a:r>
                        <a:rPr lang="en-US" sz="3600" dirty="0"/>
                        <a:t>-0.2</a:t>
                      </a:r>
                    </a:p>
                  </a:txBody>
                  <a:tcPr/>
                </a:tc>
                <a:tc>
                  <a:txBody>
                    <a:bodyPr/>
                    <a:lstStyle/>
                    <a:p>
                      <a:pPr algn="ctr"/>
                      <a:r>
                        <a:rPr lang="en-US" sz="3600" dirty="0"/>
                        <a:t>1.4</a:t>
                      </a:r>
                    </a:p>
                  </a:txBody>
                  <a:tcPr/>
                </a:tc>
                <a:extLst>
                  <a:ext uri="{0D108BD9-81ED-4DB2-BD59-A6C34878D82A}">
                    <a16:rowId xmlns:a16="http://schemas.microsoft.com/office/drawing/2014/main" xmlns="" val="10001"/>
                  </a:ext>
                </a:extLst>
              </a:tr>
              <a:tr h="703060">
                <a:tc>
                  <a:txBody>
                    <a:bodyPr/>
                    <a:lstStyle/>
                    <a:p>
                      <a:pPr algn="ctr"/>
                      <a:r>
                        <a:rPr lang="en-US" sz="3600" dirty="0"/>
                        <a:t>3.4</a:t>
                      </a:r>
                    </a:p>
                  </a:txBody>
                  <a:tcPr/>
                </a:tc>
                <a:tc>
                  <a:txBody>
                    <a:bodyPr/>
                    <a:lstStyle/>
                    <a:p>
                      <a:pPr algn="ctr"/>
                      <a:r>
                        <a:rPr lang="en-US" sz="3600" dirty="0"/>
                        <a:t>-5.8</a:t>
                      </a:r>
                    </a:p>
                  </a:txBody>
                  <a:tcPr/>
                </a:tc>
                <a:extLst>
                  <a:ext uri="{0D108BD9-81ED-4DB2-BD59-A6C34878D82A}">
                    <a16:rowId xmlns:a16="http://schemas.microsoft.com/office/drawing/2014/main" xmlns="" val="10002"/>
                  </a:ext>
                </a:extLst>
              </a:tr>
              <a:tr h="703060">
                <a:tc>
                  <a:txBody>
                    <a:bodyPr/>
                    <a:lstStyle/>
                    <a:p>
                      <a:pPr algn="ctr"/>
                      <a:r>
                        <a:rPr lang="en-US" sz="3600" dirty="0"/>
                        <a:t>8</a:t>
                      </a:r>
                    </a:p>
                  </a:txBody>
                  <a:tcPr/>
                </a:tc>
                <a:tc>
                  <a:txBody>
                    <a:bodyPr/>
                    <a:lstStyle/>
                    <a:p>
                      <a:pPr algn="ctr"/>
                      <a:r>
                        <a:rPr lang="en-US" sz="3600" dirty="0"/>
                        <a:t>-15</a:t>
                      </a:r>
                    </a:p>
                  </a:txBody>
                  <a:tcPr/>
                </a:tc>
                <a:extLst>
                  <a:ext uri="{0D108BD9-81ED-4DB2-BD59-A6C34878D82A}">
                    <a16:rowId xmlns:a16="http://schemas.microsoft.com/office/drawing/2014/main" xmlns="" val="10003"/>
                  </a:ext>
                </a:extLst>
              </a:tr>
              <a:tr h="703060">
                <a:tc>
                  <a:txBody>
                    <a:bodyPr/>
                    <a:lstStyle/>
                    <a:p>
                      <a:pPr algn="ctr"/>
                      <a:r>
                        <a:rPr lang="en-US" sz="3600" dirty="0"/>
                        <a:t>11.9</a:t>
                      </a:r>
                    </a:p>
                  </a:txBody>
                  <a:tcPr/>
                </a:tc>
                <a:tc>
                  <a:txBody>
                    <a:bodyPr/>
                    <a:lstStyle/>
                    <a:p>
                      <a:pPr algn="ctr"/>
                      <a:r>
                        <a:rPr lang="en-US" sz="3600" dirty="0"/>
                        <a:t>-22.8</a:t>
                      </a:r>
                    </a:p>
                  </a:txBody>
                  <a:tcPr/>
                </a:tc>
                <a:extLst>
                  <a:ext uri="{0D108BD9-81ED-4DB2-BD59-A6C34878D82A}">
                    <a16:rowId xmlns:a16="http://schemas.microsoft.com/office/drawing/2014/main" xmlns="" val="10004"/>
                  </a:ext>
                </a:extLst>
              </a:tr>
            </a:tbl>
          </a:graphicData>
        </a:graphic>
      </p:graphicFrame>
      <p:sp>
        <p:nvSpPr>
          <p:cNvPr id="5" name="TextBox 4"/>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18</a:t>
            </a:r>
            <a:endParaRPr lang="en-US" dirty="0"/>
          </a:p>
        </p:txBody>
      </p:sp>
    </p:spTree>
    <p:extLst>
      <p:ext uri="{BB962C8B-B14F-4D97-AF65-F5344CB8AC3E}">
        <p14:creationId xmlns:p14="http://schemas.microsoft.com/office/powerpoint/2010/main" val="1038658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Lesson 3: </a:t>
            </a:r>
            <a:br>
              <a:rPr lang="en-US" b="1" dirty="0"/>
            </a:br>
            <a:r>
              <a:rPr lang="en-US" dirty="0"/>
              <a:t>Find the function that represents the relationship between the changes. </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a:t>
            </a:r>
            <a:r>
              <a:rPr lang="en-US" i="1" dirty="0">
                <a:latin typeface="Calibri" panose="020F0502020204030204" pitchFamily="34" charset="0"/>
                <a:cs typeface="Calibri" panose="020F0502020204030204" pitchFamily="34" charset="0"/>
              </a:rPr>
              <a:t>m</a:t>
            </a:r>
            <a:r>
              <a:rPr lang="en-US" dirty="0">
                <a:latin typeface="Calibri" panose="020F0502020204030204" pitchFamily="34" charset="0"/>
                <a:cs typeface="Calibri" panose="020F0502020204030204" pitchFamily="34" charset="0"/>
              </a:rPr>
              <a:t>(</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a:t>
            </a:r>
            <a:endParaRPr lang="en-US" dirty="0"/>
          </a:p>
        </p:txBody>
      </p:sp>
      <p:sp>
        <p:nvSpPr>
          <p:cNvPr id="3" name="Content Placeholder 2"/>
          <p:cNvSpPr>
            <a:spLocks noGrp="1"/>
          </p:cNvSpPr>
          <p:nvPr>
            <p:ph idx="1"/>
          </p:nvPr>
        </p:nvSpPr>
        <p:spPr/>
        <p:txBody>
          <a:bodyPr>
            <a:normAutofit/>
          </a:bodyPr>
          <a:lstStyle/>
          <a:p>
            <a:pPr marL="514350" indent="-514350">
              <a:buAutoNum type="arabicPeriod"/>
            </a:pPr>
            <a:r>
              <a:rPr lang="en-US" sz="4000" dirty="0"/>
              <a:t>(-3, 4) and (8, -7)</a:t>
            </a:r>
          </a:p>
          <a:p>
            <a:pPr marL="514350" indent="-514350">
              <a:buAutoNum type="arabicPeriod"/>
            </a:pPr>
            <a:endParaRPr lang="en-US" sz="4000" dirty="0"/>
          </a:p>
          <a:p>
            <a:pPr marL="514350" indent="-514350">
              <a:buAutoNum type="arabicPeriod"/>
            </a:pPr>
            <a:r>
              <a:rPr lang="en-US" sz="4000" dirty="0"/>
              <a:t>(-5, 3) and (-4, 12)</a:t>
            </a:r>
          </a:p>
          <a:p>
            <a:pPr marL="514350" indent="-514350">
              <a:buAutoNum type="arabicPeriod"/>
            </a:pPr>
            <a:endParaRPr lang="en-US" sz="4000" dirty="0"/>
          </a:p>
          <a:p>
            <a:pPr marL="514350" indent="-514350">
              <a:buAutoNum type="arabicPeriod"/>
            </a:pPr>
            <a:r>
              <a:rPr lang="en-US" sz="4000" dirty="0"/>
              <a:t>(4, -2) and (-1, -3)</a:t>
            </a:r>
          </a:p>
        </p:txBody>
      </p:sp>
      <p:sp>
        <p:nvSpPr>
          <p:cNvPr id="4" name="TextBox 3"/>
          <p:cNvSpPr txBox="1"/>
          <p:nvPr/>
        </p:nvSpPr>
        <p:spPr>
          <a:xfrm>
            <a:off x="10151765" y="6176963"/>
            <a:ext cx="1881554" cy="369332"/>
          </a:xfrm>
          <a:prstGeom prst="rect">
            <a:avLst/>
          </a:prstGeom>
          <a:noFill/>
        </p:spPr>
        <p:txBody>
          <a:bodyPr wrap="square" rtlCol="0">
            <a:spAutoFit/>
          </a:bodyPr>
          <a:lstStyle/>
          <a:p>
            <a:r>
              <a:rPr lang="en-US" dirty="0"/>
              <a:t>Slide </a:t>
            </a:r>
            <a:r>
              <a:rPr lang="en-US" dirty="0" smtClean="0"/>
              <a:t> 19</a:t>
            </a:r>
            <a:endParaRPr lang="en-US" dirty="0"/>
          </a:p>
        </p:txBody>
      </p:sp>
    </p:spTree>
    <p:extLst>
      <p:ext uri="{BB962C8B-B14F-4D97-AF65-F5344CB8AC3E}">
        <p14:creationId xmlns:p14="http://schemas.microsoft.com/office/powerpoint/2010/main" val="1832107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047573" y="1490223"/>
            <a:ext cx="5340927" cy="4980277"/>
            <a:chOff x="0" y="0"/>
            <a:chExt cx="1933575" cy="203835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933575" cy="2038350"/>
            </a:xfrm>
            <a:prstGeom prst="rect">
              <a:avLst/>
            </a:prstGeom>
          </p:spPr>
        </p:pic>
        <p:sp>
          <p:nvSpPr>
            <p:cNvPr id="6" name="Oval 5"/>
            <p:cNvSpPr/>
            <p:nvPr/>
          </p:nvSpPr>
          <p:spPr>
            <a:xfrm>
              <a:off x="466725" y="723900"/>
              <a:ext cx="57150" cy="66675"/>
            </a:xfrm>
            <a:prstGeom prst="ellipse">
              <a:avLst/>
            </a:prstGeom>
            <a:solidFill>
              <a:schemeClr val="tx1"/>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 name="Title 1"/>
          <p:cNvSpPr>
            <a:spLocks noGrp="1"/>
          </p:cNvSpPr>
          <p:nvPr>
            <p:ph type="title"/>
          </p:nvPr>
        </p:nvSpPr>
        <p:spPr/>
        <p:txBody>
          <a:bodyPr>
            <a:normAutofit fontScale="90000"/>
          </a:bodyPr>
          <a:lstStyle/>
          <a:p>
            <a:r>
              <a:rPr lang="en-US" b="1" dirty="0"/>
              <a:t>Lesson 3: </a:t>
            </a:r>
            <a:br>
              <a:rPr lang="en-US" b="1" dirty="0"/>
            </a:br>
            <a:r>
              <a:rPr lang="en-US" dirty="0"/>
              <a:t>Find the function that represents the relationship between the changes. </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a:t>
            </a:r>
            <a:r>
              <a:rPr lang="en-US" i="1" dirty="0">
                <a:latin typeface="Calibri" panose="020F0502020204030204" pitchFamily="34" charset="0"/>
                <a:cs typeface="Calibri" panose="020F0502020204030204" pitchFamily="34" charset="0"/>
              </a:rPr>
              <a:t>m</a:t>
            </a:r>
            <a:r>
              <a:rPr lang="en-US" dirty="0">
                <a:latin typeface="Calibri" panose="020F0502020204030204" pitchFamily="34" charset="0"/>
                <a:cs typeface="Calibri" panose="020F0502020204030204" pitchFamily="34" charset="0"/>
              </a:rPr>
              <a:t>(</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a:t>
            </a:r>
            <a:endParaRPr lang="en-US" dirty="0"/>
          </a:p>
        </p:txBody>
      </p:sp>
      <p:sp>
        <p:nvSpPr>
          <p:cNvPr id="7" name="Oval 6"/>
          <p:cNvSpPr/>
          <p:nvPr/>
        </p:nvSpPr>
        <p:spPr>
          <a:xfrm>
            <a:off x="5099191" y="4962602"/>
            <a:ext cx="157860" cy="162906"/>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TextBox 7"/>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20</a:t>
            </a:r>
            <a:endParaRPr lang="en-US" dirty="0"/>
          </a:p>
        </p:txBody>
      </p:sp>
    </p:spTree>
    <p:extLst>
      <p:ext uri="{BB962C8B-B14F-4D97-AF65-F5344CB8AC3E}">
        <p14:creationId xmlns:p14="http://schemas.microsoft.com/office/powerpoint/2010/main" val="29979210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075708" y="1462087"/>
            <a:ext cx="5340927" cy="4980277"/>
            <a:chOff x="0" y="0"/>
            <a:chExt cx="1933575" cy="203835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933575" cy="2038350"/>
            </a:xfrm>
            <a:prstGeom prst="rect">
              <a:avLst/>
            </a:prstGeom>
          </p:spPr>
        </p:pic>
        <p:sp>
          <p:nvSpPr>
            <p:cNvPr id="6" name="Oval 5"/>
            <p:cNvSpPr/>
            <p:nvPr/>
          </p:nvSpPr>
          <p:spPr>
            <a:xfrm>
              <a:off x="466725" y="723900"/>
              <a:ext cx="57150" cy="66675"/>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 name="Title 1"/>
          <p:cNvSpPr>
            <a:spLocks noGrp="1"/>
          </p:cNvSpPr>
          <p:nvPr>
            <p:ph type="title"/>
          </p:nvPr>
        </p:nvSpPr>
        <p:spPr/>
        <p:txBody>
          <a:bodyPr>
            <a:normAutofit fontScale="90000"/>
          </a:bodyPr>
          <a:lstStyle/>
          <a:p>
            <a:r>
              <a:rPr lang="en-US" b="1" dirty="0"/>
              <a:t>Lesson 3: </a:t>
            </a:r>
            <a:br>
              <a:rPr lang="en-US" b="1" dirty="0"/>
            </a:br>
            <a:r>
              <a:rPr lang="en-US" dirty="0"/>
              <a:t>Find the function that represents the relationship between the changes. </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a:t>
            </a:r>
            <a:r>
              <a:rPr lang="en-US" i="1" dirty="0">
                <a:latin typeface="Calibri" panose="020F0502020204030204" pitchFamily="34" charset="0"/>
                <a:cs typeface="Calibri" panose="020F0502020204030204" pitchFamily="34" charset="0"/>
              </a:rPr>
              <a:t>m</a:t>
            </a:r>
            <a:r>
              <a:rPr lang="en-US" dirty="0">
                <a:latin typeface="Calibri" panose="020F0502020204030204" pitchFamily="34" charset="0"/>
                <a:cs typeface="Calibri" panose="020F0502020204030204" pitchFamily="34" charset="0"/>
              </a:rPr>
              <a:t>(</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a:t>
            </a:r>
            <a:endParaRPr lang="en-US" dirty="0"/>
          </a:p>
        </p:txBody>
      </p:sp>
      <p:sp>
        <p:nvSpPr>
          <p:cNvPr id="7" name="Oval 6"/>
          <p:cNvSpPr/>
          <p:nvPr/>
        </p:nvSpPr>
        <p:spPr>
          <a:xfrm>
            <a:off x="6595482" y="2558146"/>
            <a:ext cx="157860" cy="162906"/>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TextBox 7"/>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21</a:t>
            </a:r>
            <a:endParaRPr lang="en-US" dirty="0"/>
          </a:p>
        </p:txBody>
      </p:sp>
    </p:spTree>
    <p:extLst>
      <p:ext uri="{BB962C8B-B14F-4D97-AF65-F5344CB8AC3E}">
        <p14:creationId xmlns:p14="http://schemas.microsoft.com/office/powerpoint/2010/main" val="36445565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383" y="203200"/>
            <a:ext cx="11066417" cy="6502400"/>
          </a:xfrm>
        </p:spPr>
        <p:txBody>
          <a:bodyPr>
            <a:normAutofit lnSpcReduction="10000"/>
          </a:bodyPr>
          <a:lstStyle/>
          <a:p>
            <a:pPr marL="0" indent="0">
              <a:buNone/>
            </a:pPr>
            <a:r>
              <a:rPr lang="en-US" sz="3600" b="1" dirty="0"/>
              <a:t>Lesson 4: </a:t>
            </a:r>
          </a:p>
          <a:p>
            <a:pPr marL="0" indent="0">
              <a:buNone/>
            </a:pPr>
            <a:r>
              <a:rPr lang="en-US" sz="3600" b="1" dirty="0"/>
              <a:t>Jared is driving at a constant rate of 58 miles per hour. </a:t>
            </a:r>
          </a:p>
          <a:p>
            <a:pPr marL="0" indent="0">
              <a:buNone/>
            </a:pPr>
            <a:endParaRPr lang="en-US" dirty="0"/>
          </a:p>
          <a:p>
            <a:pPr marL="0" indent="0">
              <a:buNone/>
            </a:pPr>
            <a:r>
              <a:rPr lang="en-US" dirty="0"/>
              <a:t>1. What conclusions can you make with the given information?</a:t>
            </a:r>
          </a:p>
          <a:p>
            <a:pPr marL="0" indent="0">
              <a:buNone/>
            </a:pPr>
            <a:r>
              <a:rPr lang="en-US" dirty="0"/>
              <a:t>2. Identify variables we want to use to represent distance and time.</a:t>
            </a:r>
          </a:p>
          <a:p>
            <a:pPr marL="0" indent="0">
              <a:buNone/>
            </a:pPr>
            <a:r>
              <a:rPr lang="en-US" dirty="0"/>
              <a:t>3. Use </a:t>
            </a:r>
            <a:r>
              <a:rPr lang="el-GR" dirty="0"/>
              <a:t>Δ</a:t>
            </a:r>
            <a:r>
              <a:rPr lang="en-US" dirty="0"/>
              <a:t> notation to represent a 2-hour time period during Jared’s drive.</a:t>
            </a:r>
          </a:p>
          <a:p>
            <a:pPr marL="0" indent="0">
              <a:buNone/>
            </a:pPr>
            <a:r>
              <a:rPr lang="en-US" dirty="0"/>
              <a:t>4. What distance does Jared travel during his 2-hour time period?  Represent your answer using </a:t>
            </a:r>
            <a:r>
              <a:rPr lang="el-GR" dirty="0"/>
              <a:t>Δ</a:t>
            </a:r>
            <a:r>
              <a:rPr lang="en-US" dirty="0"/>
              <a:t> notation.</a:t>
            </a:r>
          </a:p>
          <a:p>
            <a:pPr marL="0" indent="0">
              <a:buNone/>
            </a:pPr>
            <a:r>
              <a:rPr lang="en-US" dirty="0"/>
              <a:t>5. Repeat questions 3 and 4 using the following times:</a:t>
            </a:r>
          </a:p>
          <a:p>
            <a:pPr marL="971550" lvl="1" indent="-514350">
              <a:buAutoNum type="alphaLcPeriod"/>
            </a:pPr>
            <a:r>
              <a:rPr lang="en-US" dirty="0"/>
              <a:t>2.4 – hour time period</a:t>
            </a:r>
          </a:p>
          <a:p>
            <a:pPr marL="971550" lvl="1" indent="-514350">
              <a:buAutoNum type="alphaLcPeriod"/>
            </a:pPr>
            <a:r>
              <a:rPr lang="en-US" dirty="0"/>
              <a:t>0.4 – hour time period</a:t>
            </a:r>
          </a:p>
          <a:p>
            <a:pPr marL="971550" lvl="1" indent="-514350">
              <a:buAutoNum type="alphaLcPeriod"/>
            </a:pPr>
            <a:r>
              <a:rPr lang="en-US" dirty="0"/>
              <a:t>Any x-hour time period</a:t>
            </a:r>
          </a:p>
          <a:p>
            <a:pPr marL="0" indent="0">
              <a:buNone/>
            </a:pPr>
            <a:r>
              <a:rPr lang="en-US" dirty="0"/>
              <a:t>6. For any change in </a:t>
            </a:r>
            <a:r>
              <a:rPr lang="en-US" i="1" dirty="0"/>
              <a:t>t</a:t>
            </a:r>
            <a:r>
              <a:rPr lang="en-US" dirty="0"/>
              <a:t>, </a:t>
            </a:r>
            <a:r>
              <a:rPr lang="en-US" dirty="0" smtClean="0"/>
              <a:t>how do we find the change in </a:t>
            </a:r>
            <a:r>
              <a:rPr lang="en-US" i="1" dirty="0"/>
              <a:t>d</a:t>
            </a:r>
            <a:r>
              <a:rPr lang="en-US" dirty="0"/>
              <a:t>?  Explain, </a:t>
            </a:r>
            <a:r>
              <a:rPr lang="en-US" dirty="0" smtClean="0"/>
              <a:t>and then </a:t>
            </a:r>
            <a:r>
              <a:rPr lang="en-US" dirty="0"/>
              <a:t>represent your thinking using </a:t>
            </a:r>
            <a:r>
              <a:rPr lang="el-GR" dirty="0"/>
              <a:t>Δ</a:t>
            </a:r>
            <a:r>
              <a:rPr lang="en-US" dirty="0"/>
              <a:t> notation.</a:t>
            </a:r>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22</a:t>
            </a:r>
            <a:endParaRPr lang="en-US" dirty="0"/>
          </a:p>
        </p:txBody>
      </p:sp>
    </p:spTree>
    <p:extLst>
      <p:ext uri="{BB962C8B-B14F-4D97-AF65-F5344CB8AC3E}">
        <p14:creationId xmlns:p14="http://schemas.microsoft.com/office/powerpoint/2010/main" val="2637286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0"/>
            <a:ext cx="10515600" cy="6858000"/>
          </a:xfrm>
        </p:spPr>
        <p:txBody>
          <a:bodyPr>
            <a:normAutofit fontScale="92500" lnSpcReduction="10000"/>
          </a:bodyPr>
          <a:lstStyle/>
          <a:p>
            <a:pPr marL="0" indent="0">
              <a:buNone/>
            </a:pPr>
            <a:r>
              <a:rPr lang="en-US" b="1" dirty="0"/>
              <a:t>Lesson 4: </a:t>
            </a:r>
          </a:p>
          <a:p>
            <a:pPr marL="0" indent="0">
              <a:buNone/>
            </a:pPr>
            <a:r>
              <a:rPr lang="en-US" dirty="0"/>
              <a:t>The cost of gummy bears increases at a rate of $7.99 per pound, </a:t>
            </a:r>
            <a:r>
              <a:rPr lang="en-US" dirty="0" smtClean="0"/>
              <a:t>so </a:t>
            </a:r>
            <a:r>
              <a:rPr lang="en-US" dirty="0"/>
              <a:t>we can calculate the change in total cost if we change the amount of candy we purchase.  Let c represent the total cost of purchasing gummy bears in dollars.  Let w represent the weight of candy purchased in pounds.</a:t>
            </a:r>
          </a:p>
          <a:p>
            <a:pPr marL="514350" indent="-514350">
              <a:buAutoNum type="alphaLcPeriod"/>
            </a:pPr>
            <a:r>
              <a:rPr lang="en-US" dirty="0"/>
              <a:t>In a bag of gummy bears we add 2 more pounds of gummy bears. Represent the change in the number of pounds of gummy bears using </a:t>
            </a:r>
            <a:r>
              <a:rPr lang="el-GR" dirty="0"/>
              <a:t>Δ</a:t>
            </a:r>
            <a:r>
              <a:rPr lang="en-US" dirty="0"/>
              <a:t> notation.</a:t>
            </a:r>
          </a:p>
          <a:p>
            <a:pPr marL="514350" indent="-514350">
              <a:buAutoNum type="alphaLcPeriod"/>
            </a:pPr>
            <a:r>
              <a:rPr lang="en-US" dirty="0"/>
              <a:t>How much does the total cost of the gummy bears we purchase change?  Represent your answer </a:t>
            </a:r>
            <a:r>
              <a:rPr lang="en-US" dirty="0" smtClean="0"/>
              <a:t>using </a:t>
            </a:r>
            <a:r>
              <a:rPr lang="el-GR" dirty="0"/>
              <a:t>Δ</a:t>
            </a:r>
            <a:r>
              <a:rPr lang="en-US" dirty="0"/>
              <a:t>  notation.</a:t>
            </a:r>
          </a:p>
          <a:p>
            <a:pPr marL="514350" indent="-514350">
              <a:buAutoNum type="alphaLcPeriod"/>
            </a:pPr>
            <a:r>
              <a:rPr lang="en-US" dirty="0"/>
              <a:t>Repeat parts (a) and (b) with the following pounds of candy:</a:t>
            </a:r>
          </a:p>
          <a:p>
            <a:pPr marL="971550" lvl="1" indent="-514350">
              <a:buAutoNum type="alphaLcPeriod"/>
            </a:pPr>
            <a:r>
              <a:rPr lang="en-US" dirty="0"/>
              <a:t>Add 1.7 pounds of gummy bears to the bag.</a:t>
            </a:r>
          </a:p>
          <a:p>
            <a:pPr marL="971550" lvl="1" indent="-514350">
              <a:buAutoNum type="alphaLcPeriod"/>
            </a:pPr>
            <a:r>
              <a:rPr lang="en-US" dirty="0"/>
              <a:t>Add 0.45 pounds of gummy bears to the bag.</a:t>
            </a:r>
          </a:p>
          <a:p>
            <a:pPr marL="971550" lvl="1" indent="-514350">
              <a:buAutoNum type="alphaLcPeriod"/>
            </a:pPr>
            <a:r>
              <a:rPr lang="en-US" dirty="0"/>
              <a:t>Remove 1.2 pounds of gummy bears from the bag.</a:t>
            </a:r>
          </a:p>
          <a:p>
            <a:pPr marL="514350" indent="-514350">
              <a:buFont typeface="Arial" panose="020B0604020202020204" pitchFamily="34" charset="0"/>
              <a:buAutoNum type="alphaLcPeriod"/>
            </a:pPr>
            <a:r>
              <a:rPr lang="en-US" dirty="0"/>
              <a:t>For any change in </a:t>
            </a:r>
            <a:r>
              <a:rPr lang="en-US" i="1" dirty="0"/>
              <a:t>w</a:t>
            </a:r>
            <a:r>
              <a:rPr lang="en-US" dirty="0"/>
              <a:t>, what happens to the change in </a:t>
            </a:r>
            <a:r>
              <a:rPr lang="en-US" i="1" dirty="0"/>
              <a:t>c</a:t>
            </a:r>
            <a:r>
              <a:rPr lang="en-US" dirty="0"/>
              <a:t>?  Explain, then represent your thinking using </a:t>
            </a:r>
            <a:r>
              <a:rPr lang="el-GR" dirty="0"/>
              <a:t>Δ</a:t>
            </a:r>
            <a:r>
              <a:rPr lang="en-US" dirty="0"/>
              <a:t>  notation.</a:t>
            </a:r>
          </a:p>
          <a:p>
            <a:pPr marL="514350" indent="-514350">
              <a:buAutoNum type="alphaLcPeriod"/>
            </a:pPr>
            <a:r>
              <a:rPr lang="en-US" dirty="0"/>
              <a:t>If your friend gives you $13 to purchase more gummy bears, how many additional pounds of gummy bears would you add to your bag?</a:t>
            </a:r>
          </a:p>
        </p:txBody>
      </p:sp>
      <p:sp>
        <p:nvSpPr>
          <p:cNvPr id="4" name="TextBox 3"/>
          <p:cNvSpPr txBox="1"/>
          <p:nvPr/>
        </p:nvSpPr>
        <p:spPr>
          <a:xfrm>
            <a:off x="10606453" y="6343306"/>
            <a:ext cx="1881554" cy="369332"/>
          </a:xfrm>
          <a:prstGeom prst="rect">
            <a:avLst/>
          </a:prstGeom>
          <a:noFill/>
        </p:spPr>
        <p:txBody>
          <a:bodyPr wrap="square" rtlCol="0">
            <a:spAutoFit/>
          </a:bodyPr>
          <a:lstStyle/>
          <a:p>
            <a:r>
              <a:rPr lang="en-US" dirty="0"/>
              <a:t>Slide </a:t>
            </a:r>
            <a:r>
              <a:rPr lang="en-US" dirty="0" smtClean="0"/>
              <a:t> 23</a:t>
            </a:r>
            <a:endParaRPr lang="en-US" dirty="0"/>
          </a:p>
        </p:txBody>
      </p:sp>
    </p:spTree>
    <p:extLst>
      <p:ext uri="{BB962C8B-B14F-4D97-AF65-F5344CB8AC3E}">
        <p14:creationId xmlns:p14="http://schemas.microsoft.com/office/powerpoint/2010/main" val="3831601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435" y="352062"/>
            <a:ext cx="10278292" cy="1325563"/>
          </a:xfrm>
        </p:spPr>
        <p:txBody>
          <a:bodyPr>
            <a:normAutofit fontScale="90000"/>
          </a:bodyPr>
          <a:lstStyle/>
          <a:p>
            <a:r>
              <a:rPr lang="en-US" sz="4000" b="1" dirty="0"/>
              <a:t>Lesson 4: </a:t>
            </a:r>
            <a:br>
              <a:rPr lang="en-US" sz="4000" b="1" dirty="0"/>
            </a:br>
            <a:r>
              <a:rPr lang="en-US" sz="4000" dirty="0"/>
              <a:t>Connecting relationship between changes to finding values of </a:t>
            </a:r>
            <a:r>
              <a:rPr lang="en-US" sz="4000" i="1" dirty="0"/>
              <a:t>x</a:t>
            </a:r>
            <a:r>
              <a:rPr lang="en-US" sz="4000" dirty="0"/>
              <a:t> or </a:t>
            </a:r>
            <a:r>
              <a:rPr lang="en-US" sz="4000" i="1" dirty="0"/>
              <a:t>y</a:t>
            </a:r>
            <a:r>
              <a:rPr lang="en-US" sz="4000" dirty="0"/>
              <a:t>.</a:t>
            </a:r>
          </a:p>
        </p:txBody>
      </p:sp>
      <p:sp>
        <p:nvSpPr>
          <p:cNvPr id="3" name="Content Placeholder 2"/>
          <p:cNvSpPr>
            <a:spLocks noGrp="1"/>
          </p:cNvSpPr>
          <p:nvPr>
            <p:ph idx="1"/>
          </p:nvPr>
        </p:nvSpPr>
        <p:spPr>
          <a:xfrm>
            <a:off x="838200" y="2021567"/>
            <a:ext cx="10515600" cy="4631159"/>
          </a:xfrm>
        </p:spPr>
        <p:txBody>
          <a:bodyPr>
            <a:normAutofit fontScale="77500" lnSpcReduction="20000"/>
          </a:bodyPr>
          <a:lstStyle/>
          <a:p>
            <a:pPr marL="0" indent="0">
              <a:buNone/>
            </a:pPr>
            <a:r>
              <a:rPr lang="en-US" sz="4100" b="1" dirty="0"/>
              <a:t>We know that the changes in the values of two variables are related according to </a:t>
            </a:r>
            <a:r>
              <a:rPr lang="el-GR" sz="4100" b="1" dirty="0">
                <a:cs typeface="Calibri" panose="020F0502020204030204" pitchFamily="34" charset="0"/>
              </a:rPr>
              <a:t>Δ</a:t>
            </a:r>
            <a:r>
              <a:rPr lang="en-US" sz="4100" b="1" i="1" dirty="0">
                <a:latin typeface="Calibri" panose="020F0502020204030204" pitchFamily="34" charset="0"/>
                <a:cs typeface="Calibri" panose="020F0502020204030204" pitchFamily="34" charset="0"/>
              </a:rPr>
              <a:t>y</a:t>
            </a:r>
            <a:r>
              <a:rPr lang="en-US" sz="4100" b="1" dirty="0">
                <a:latin typeface="Calibri" panose="020F0502020204030204" pitchFamily="34" charset="0"/>
                <a:cs typeface="Calibri" panose="020F0502020204030204" pitchFamily="34" charset="0"/>
              </a:rPr>
              <a:t> = 3</a:t>
            </a:r>
            <a:r>
              <a:rPr lang="en-US" sz="4100" b="1" dirty="0">
                <a:latin typeface="Dotum" panose="020B0600000101010101" pitchFamily="34" charset="-127"/>
                <a:ea typeface="Dotum" panose="020B0600000101010101" pitchFamily="34" charset="-127"/>
                <a:cs typeface="Calibri" panose="020F0502020204030204" pitchFamily="34" charset="0"/>
              </a:rPr>
              <a:t>·</a:t>
            </a:r>
            <a:r>
              <a:rPr lang="el-GR" sz="4100" b="1" dirty="0">
                <a:cs typeface="Calibri" panose="020F0502020204030204" pitchFamily="34" charset="0"/>
              </a:rPr>
              <a:t> Δ</a:t>
            </a:r>
            <a:r>
              <a:rPr lang="en-US" sz="4100" b="1" i="1" dirty="0">
                <a:cs typeface="Calibri" panose="020F0502020204030204" pitchFamily="34" charset="0"/>
              </a:rPr>
              <a:t>x</a:t>
            </a:r>
          </a:p>
          <a:p>
            <a:pPr marL="0" indent="0">
              <a:buNone/>
            </a:pPr>
            <a:r>
              <a:rPr lang="en-US" sz="3200" dirty="0">
                <a:cs typeface="Calibri" panose="020F0502020204030204" pitchFamily="34" charset="0"/>
              </a:rPr>
              <a:t>       If we start off at </a:t>
            </a:r>
            <a:r>
              <a:rPr lang="en-US" sz="3200" i="1" dirty="0">
                <a:cs typeface="Calibri" panose="020F0502020204030204" pitchFamily="34" charset="0"/>
              </a:rPr>
              <a:t>x</a:t>
            </a:r>
            <a:r>
              <a:rPr lang="en-US" sz="3200" dirty="0">
                <a:cs typeface="Calibri" panose="020F0502020204030204" pitchFamily="34" charset="0"/>
              </a:rPr>
              <a:t> = 5 and let </a:t>
            </a:r>
            <a:r>
              <a:rPr lang="en-US" sz="3200" i="1" dirty="0">
                <a:cs typeface="Calibri" panose="020F0502020204030204" pitchFamily="34" charset="0"/>
              </a:rPr>
              <a:t>x</a:t>
            </a:r>
            <a:r>
              <a:rPr lang="en-US" sz="3200" dirty="0">
                <a:cs typeface="Calibri" panose="020F0502020204030204" pitchFamily="34" charset="0"/>
              </a:rPr>
              <a:t> change to be </a:t>
            </a:r>
            <a:r>
              <a:rPr lang="en-US" sz="3200" i="1" dirty="0">
                <a:cs typeface="Calibri" panose="020F0502020204030204" pitchFamily="34" charset="0"/>
              </a:rPr>
              <a:t>x</a:t>
            </a:r>
            <a:r>
              <a:rPr lang="en-US" sz="3200" dirty="0">
                <a:cs typeface="Calibri" panose="020F0502020204030204" pitchFamily="34" charset="0"/>
              </a:rPr>
              <a:t> =12.</a:t>
            </a:r>
          </a:p>
          <a:p>
            <a:pPr marL="128016" lvl="1" indent="0">
              <a:buNone/>
            </a:pPr>
            <a:r>
              <a:rPr lang="en-US" sz="2000" dirty="0">
                <a:cs typeface="Calibri" panose="020F0502020204030204" pitchFamily="34" charset="0"/>
              </a:rPr>
              <a:t>	</a:t>
            </a:r>
            <a:r>
              <a:rPr lang="en-US" dirty="0">
                <a:cs typeface="Calibri" panose="020F0502020204030204" pitchFamily="34" charset="0"/>
              </a:rPr>
              <a:t>1.  What is the change in </a:t>
            </a:r>
            <a:r>
              <a:rPr lang="en-US" i="1" dirty="0">
                <a:cs typeface="Calibri" panose="020F0502020204030204" pitchFamily="34" charset="0"/>
              </a:rPr>
              <a:t>x</a:t>
            </a:r>
            <a:r>
              <a:rPr lang="en-US" dirty="0">
                <a:cs typeface="Calibri" panose="020F0502020204030204" pitchFamily="34" charset="0"/>
              </a:rPr>
              <a:t>?</a:t>
            </a:r>
          </a:p>
          <a:p>
            <a:pPr marL="457200" lvl="3" indent="0">
              <a:buNone/>
            </a:pPr>
            <a:r>
              <a:rPr lang="en-US" sz="2400" dirty="0">
                <a:cs typeface="Calibri" panose="020F0502020204030204" pitchFamily="34" charset="0"/>
              </a:rPr>
              <a:t>	2.  By how much does</a:t>
            </a:r>
            <a:r>
              <a:rPr lang="en-US" sz="2400" i="1" dirty="0">
                <a:cs typeface="Calibri" panose="020F0502020204030204" pitchFamily="34" charset="0"/>
              </a:rPr>
              <a:t> y </a:t>
            </a:r>
            <a:r>
              <a:rPr lang="en-US" sz="2400" dirty="0">
                <a:cs typeface="Calibri" panose="020F0502020204030204" pitchFamily="34" charset="0"/>
              </a:rPr>
              <a:t>change for the change in </a:t>
            </a:r>
            <a:r>
              <a:rPr lang="en-US" sz="2400" i="1" dirty="0">
                <a:cs typeface="Calibri" panose="020F0502020204030204" pitchFamily="34" charset="0"/>
              </a:rPr>
              <a:t>x </a:t>
            </a:r>
            <a:r>
              <a:rPr lang="en-US" sz="2400" dirty="0">
                <a:cs typeface="Calibri" panose="020F0502020204030204" pitchFamily="34" charset="0"/>
              </a:rPr>
              <a:t>you found.</a:t>
            </a:r>
          </a:p>
          <a:p>
            <a:pPr marL="457200" lvl="3" indent="0">
              <a:buNone/>
            </a:pPr>
            <a:r>
              <a:rPr lang="en-US" sz="2400" dirty="0">
                <a:cs typeface="Calibri" panose="020F0502020204030204" pitchFamily="34" charset="0"/>
              </a:rPr>
              <a:t>	3.  We know that </a:t>
            </a:r>
            <a:r>
              <a:rPr lang="en-US" sz="2400" i="1" dirty="0">
                <a:cs typeface="Calibri" panose="020F0502020204030204" pitchFamily="34" charset="0"/>
              </a:rPr>
              <a:t>y</a:t>
            </a:r>
            <a:r>
              <a:rPr lang="en-US" sz="2400" dirty="0">
                <a:cs typeface="Calibri" panose="020F0502020204030204" pitchFamily="34" charset="0"/>
              </a:rPr>
              <a:t> = -2 when </a:t>
            </a:r>
            <a:r>
              <a:rPr lang="en-US" sz="2400" i="1" dirty="0">
                <a:cs typeface="Calibri" panose="020F0502020204030204" pitchFamily="34" charset="0"/>
              </a:rPr>
              <a:t>x</a:t>
            </a:r>
            <a:r>
              <a:rPr lang="en-US" sz="2400" dirty="0">
                <a:cs typeface="Calibri" panose="020F0502020204030204" pitchFamily="34" charset="0"/>
              </a:rPr>
              <a:t> = 5. What is the value of </a:t>
            </a:r>
            <a:r>
              <a:rPr lang="en-US" sz="2400" i="1" dirty="0">
                <a:cs typeface="Calibri" panose="020F0502020204030204" pitchFamily="34" charset="0"/>
              </a:rPr>
              <a:t>y</a:t>
            </a:r>
            <a:r>
              <a:rPr lang="en-US" sz="2400" dirty="0">
                <a:cs typeface="Calibri" panose="020F0502020204030204" pitchFamily="34" charset="0"/>
              </a:rPr>
              <a:t> when </a:t>
            </a:r>
            <a:r>
              <a:rPr lang="en-US" sz="2400" i="1" dirty="0">
                <a:cs typeface="Calibri" panose="020F0502020204030204" pitchFamily="34" charset="0"/>
              </a:rPr>
              <a:t>x</a:t>
            </a:r>
            <a:r>
              <a:rPr lang="en-US" sz="2400" dirty="0">
                <a:cs typeface="Calibri" panose="020F0502020204030204" pitchFamily="34" charset="0"/>
              </a:rPr>
              <a:t> =12? How do we find this?</a:t>
            </a:r>
          </a:p>
          <a:p>
            <a:pPr marL="457200" lvl="3" indent="0">
              <a:buNone/>
            </a:pPr>
            <a:r>
              <a:rPr lang="en-US" sz="3200" dirty="0">
                <a:cs typeface="Calibri" panose="020F0502020204030204" pitchFamily="34" charset="0"/>
              </a:rPr>
              <a:t>If we start off at </a:t>
            </a:r>
            <a:r>
              <a:rPr lang="en-US" sz="3200" i="1" dirty="0">
                <a:cs typeface="Calibri" panose="020F0502020204030204" pitchFamily="34" charset="0"/>
              </a:rPr>
              <a:t>x</a:t>
            </a:r>
            <a:r>
              <a:rPr lang="en-US" sz="3200" dirty="0">
                <a:cs typeface="Calibri" panose="020F0502020204030204" pitchFamily="34" charset="0"/>
              </a:rPr>
              <a:t> = 7 and let </a:t>
            </a:r>
            <a:r>
              <a:rPr lang="en-US" sz="3200" i="1" dirty="0">
                <a:cs typeface="Calibri" panose="020F0502020204030204" pitchFamily="34" charset="0"/>
              </a:rPr>
              <a:t>x</a:t>
            </a:r>
            <a:r>
              <a:rPr lang="en-US" sz="3200" dirty="0">
                <a:cs typeface="Calibri" panose="020F0502020204030204" pitchFamily="34" charset="0"/>
              </a:rPr>
              <a:t> change to be </a:t>
            </a:r>
            <a:r>
              <a:rPr lang="en-US" sz="3200" i="1" dirty="0">
                <a:cs typeface="Calibri" panose="020F0502020204030204" pitchFamily="34" charset="0"/>
              </a:rPr>
              <a:t>x</a:t>
            </a:r>
            <a:r>
              <a:rPr lang="en-US" sz="3200" dirty="0">
                <a:cs typeface="Calibri" panose="020F0502020204030204" pitchFamily="34" charset="0"/>
              </a:rPr>
              <a:t> =-3. </a:t>
            </a:r>
          </a:p>
          <a:p>
            <a:pPr marL="128016" lvl="1" indent="0">
              <a:buNone/>
            </a:pPr>
            <a:r>
              <a:rPr lang="en-US" sz="2000" dirty="0">
                <a:cs typeface="Calibri" panose="020F0502020204030204" pitchFamily="34" charset="0"/>
              </a:rPr>
              <a:t>	</a:t>
            </a:r>
            <a:r>
              <a:rPr lang="en-US" dirty="0">
                <a:cs typeface="Calibri" panose="020F0502020204030204" pitchFamily="34" charset="0"/>
              </a:rPr>
              <a:t>1.  What is the change in </a:t>
            </a:r>
            <a:r>
              <a:rPr lang="en-US" i="1" dirty="0">
                <a:cs typeface="Calibri" panose="020F0502020204030204" pitchFamily="34" charset="0"/>
              </a:rPr>
              <a:t>x</a:t>
            </a:r>
            <a:r>
              <a:rPr lang="en-US" dirty="0">
                <a:cs typeface="Calibri" panose="020F0502020204030204" pitchFamily="34" charset="0"/>
              </a:rPr>
              <a:t>?</a:t>
            </a:r>
          </a:p>
          <a:p>
            <a:pPr marL="457200" lvl="3" indent="0">
              <a:buNone/>
            </a:pPr>
            <a:r>
              <a:rPr lang="en-US" sz="2400" dirty="0">
                <a:cs typeface="Calibri" panose="020F0502020204030204" pitchFamily="34" charset="0"/>
              </a:rPr>
              <a:t>	2.  By how much does </a:t>
            </a:r>
            <a:r>
              <a:rPr lang="en-US" sz="2400" i="1" dirty="0">
                <a:cs typeface="Calibri" panose="020F0502020204030204" pitchFamily="34" charset="0"/>
              </a:rPr>
              <a:t>y</a:t>
            </a:r>
            <a:r>
              <a:rPr lang="en-US" sz="2400" dirty="0">
                <a:cs typeface="Calibri" panose="020F0502020204030204" pitchFamily="34" charset="0"/>
              </a:rPr>
              <a:t> change for the change in x you found.</a:t>
            </a:r>
          </a:p>
          <a:p>
            <a:pPr marL="457200" lvl="3" indent="0">
              <a:buNone/>
            </a:pPr>
            <a:r>
              <a:rPr lang="en-US" sz="2400" dirty="0">
                <a:cs typeface="Calibri" panose="020F0502020204030204" pitchFamily="34" charset="0"/>
              </a:rPr>
              <a:t>	3.  We know that </a:t>
            </a:r>
            <a:r>
              <a:rPr lang="en-US" sz="2400" i="1" dirty="0">
                <a:cs typeface="Calibri" panose="020F0502020204030204" pitchFamily="34" charset="0"/>
              </a:rPr>
              <a:t>y</a:t>
            </a:r>
            <a:r>
              <a:rPr lang="en-US" sz="2400" dirty="0">
                <a:cs typeface="Calibri" panose="020F0502020204030204" pitchFamily="34" charset="0"/>
              </a:rPr>
              <a:t> = 8 when</a:t>
            </a:r>
            <a:r>
              <a:rPr lang="en-US" sz="2400" i="1" dirty="0">
                <a:cs typeface="Calibri" panose="020F0502020204030204" pitchFamily="34" charset="0"/>
              </a:rPr>
              <a:t> x </a:t>
            </a:r>
            <a:r>
              <a:rPr lang="en-US" sz="2400" dirty="0">
                <a:cs typeface="Calibri" panose="020F0502020204030204" pitchFamily="34" charset="0"/>
              </a:rPr>
              <a:t>= 7 What is the value of </a:t>
            </a:r>
            <a:r>
              <a:rPr lang="en-US" sz="2400" i="1" dirty="0">
                <a:cs typeface="Calibri" panose="020F0502020204030204" pitchFamily="34" charset="0"/>
              </a:rPr>
              <a:t>y</a:t>
            </a:r>
            <a:r>
              <a:rPr lang="en-US" sz="2400" dirty="0">
                <a:cs typeface="Calibri" panose="020F0502020204030204" pitchFamily="34" charset="0"/>
              </a:rPr>
              <a:t> when</a:t>
            </a:r>
            <a:r>
              <a:rPr lang="en-US" sz="2400" i="1" dirty="0">
                <a:cs typeface="Calibri" panose="020F0502020204030204" pitchFamily="34" charset="0"/>
              </a:rPr>
              <a:t> x </a:t>
            </a:r>
            <a:r>
              <a:rPr lang="en-US" sz="2400" dirty="0">
                <a:cs typeface="Calibri" panose="020F0502020204030204" pitchFamily="34" charset="0"/>
              </a:rPr>
              <a:t>=7? </a:t>
            </a:r>
          </a:p>
          <a:p>
            <a:pPr marL="457200" lvl="3" indent="0">
              <a:buNone/>
            </a:pPr>
            <a:r>
              <a:rPr lang="en-US" sz="2400" dirty="0">
                <a:cs typeface="Calibri" panose="020F0502020204030204" pitchFamily="34" charset="0"/>
              </a:rPr>
              <a:t>          How do we find this?</a:t>
            </a:r>
          </a:p>
          <a:p>
            <a:pPr marL="457200" lvl="3" indent="0">
              <a:buNone/>
            </a:pPr>
            <a:endParaRPr lang="en-US" sz="2400" dirty="0">
              <a:cs typeface="Calibri" panose="020F0502020204030204" pitchFamily="34" charset="0"/>
            </a:endParaRPr>
          </a:p>
          <a:p>
            <a:pPr marL="457200" lvl="3" indent="0">
              <a:buNone/>
            </a:pPr>
            <a:r>
              <a:rPr lang="en-US" sz="4100" dirty="0">
                <a:cs typeface="Calibri" panose="020F0502020204030204" pitchFamily="34" charset="0"/>
              </a:rPr>
              <a:t>Which type of questions elicit an expression, equation, or function? Explain your thinking.</a:t>
            </a:r>
          </a:p>
          <a:p>
            <a:pPr marL="457200" lvl="3" indent="0">
              <a:buNone/>
            </a:pPr>
            <a:endParaRPr lang="en-US" sz="2400" dirty="0">
              <a:cs typeface="Calibri" panose="020F0502020204030204" pitchFamily="34" charset="0"/>
            </a:endParaRPr>
          </a:p>
          <a:p>
            <a:pPr marL="457200" lvl="3" indent="0">
              <a:buNone/>
            </a:pPr>
            <a:endParaRPr lang="en-US" sz="2400" dirty="0">
              <a:cs typeface="Calibri" panose="020F0502020204030204" pitchFamily="34" charset="0"/>
            </a:endParaRPr>
          </a:p>
          <a:p>
            <a:pPr marL="457200" lvl="3" indent="0">
              <a:buNone/>
            </a:pPr>
            <a:endParaRPr lang="en-US" sz="2400" dirty="0">
              <a:cs typeface="Calibri" panose="020F0502020204030204" pitchFamily="34" charset="0"/>
            </a:endParaRPr>
          </a:p>
          <a:p>
            <a:endParaRPr lang="en-US" dirty="0"/>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a:t>Slide </a:t>
            </a:r>
            <a:r>
              <a:rPr lang="en-US" dirty="0" smtClean="0"/>
              <a:t> 24</a:t>
            </a:r>
            <a:endParaRPr lang="en-US" dirty="0"/>
          </a:p>
        </p:txBody>
      </p:sp>
    </p:spTree>
    <p:extLst>
      <p:ext uri="{BB962C8B-B14F-4D97-AF65-F5344CB8AC3E}">
        <p14:creationId xmlns:p14="http://schemas.microsoft.com/office/powerpoint/2010/main" val="2994075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Lesson 4: </a:t>
            </a:r>
            <a:br>
              <a:rPr lang="en-US" b="1" dirty="0"/>
            </a:br>
            <a:r>
              <a:rPr lang="en-US" dirty="0"/>
              <a:t>We know that two variables (</a:t>
            </a:r>
            <a:r>
              <a:rPr lang="en-US" i="1" dirty="0"/>
              <a:t>x</a:t>
            </a:r>
            <a:r>
              <a:rPr lang="en-US" dirty="0"/>
              <a:t> and </a:t>
            </a:r>
            <a:r>
              <a:rPr lang="en-US" i="1" dirty="0"/>
              <a:t>y</a:t>
            </a:r>
            <a:r>
              <a:rPr lang="en-US" dirty="0"/>
              <a:t>) are related such that </a:t>
            </a:r>
            <a:r>
              <a:rPr lang="el-GR" dirty="0"/>
              <a:t>Δ</a:t>
            </a:r>
            <a:r>
              <a:rPr lang="en-US" i="1" dirty="0"/>
              <a:t>y</a:t>
            </a:r>
            <a:r>
              <a:rPr lang="en-US" dirty="0"/>
              <a:t> = -3(</a:t>
            </a:r>
            <a:r>
              <a:rPr lang="el-GR" dirty="0"/>
              <a:t>Δ</a:t>
            </a:r>
            <a:r>
              <a:rPr lang="en-US" i="1" dirty="0"/>
              <a:t>x</a:t>
            </a:r>
            <a:r>
              <a:rPr lang="en-US" dirty="0"/>
              <a:t>). </a:t>
            </a:r>
          </a:p>
        </p:txBody>
      </p:sp>
      <p:sp>
        <p:nvSpPr>
          <p:cNvPr id="3" name="Content Placeholder 2"/>
          <p:cNvSpPr>
            <a:spLocks noGrp="1"/>
          </p:cNvSpPr>
          <p:nvPr>
            <p:ph idx="1"/>
          </p:nvPr>
        </p:nvSpPr>
        <p:spPr>
          <a:xfrm>
            <a:off x="838200" y="2506662"/>
            <a:ext cx="10515600" cy="4351338"/>
          </a:xfrm>
        </p:spPr>
        <p:txBody>
          <a:bodyPr/>
          <a:lstStyle/>
          <a:p>
            <a:pPr marL="0" indent="0">
              <a:buNone/>
            </a:pPr>
            <a:r>
              <a:rPr lang="en-US" dirty="0"/>
              <a:t>1. What does this statement </a:t>
            </a:r>
            <a:r>
              <a:rPr lang="el-GR" dirty="0"/>
              <a:t>Δ</a:t>
            </a:r>
            <a:r>
              <a:rPr lang="en-US" i="1" dirty="0"/>
              <a:t>y</a:t>
            </a:r>
            <a:r>
              <a:rPr lang="en-US" dirty="0"/>
              <a:t> = -3(</a:t>
            </a:r>
            <a:r>
              <a:rPr lang="el-GR" dirty="0"/>
              <a:t>Δ</a:t>
            </a:r>
            <a:r>
              <a:rPr lang="en-US" i="1" dirty="0"/>
              <a:t>x</a:t>
            </a:r>
            <a:r>
              <a:rPr lang="en-US" dirty="0"/>
              <a:t>) mean?</a:t>
            </a:r>
          </a:p>
          <a:p>
            <a:pPr marL="0" indent="0">
              <a:buNone/>
            </a:pPr>
            <a:endParaRPr lang="en-US" dirty="0"/>
          </a:p>
          <a:p>
            <a:pPr marL="0" indent="0">
              <a:buNone/>
            </a:pPr>
            <a:r>
              <a:rPr lang="en-US" dirty="0"/>
              <a:t>2. If x changes from </a:t>
            </a:r>
            <a:r>
              <a:rPr lang="en-US" i="1" dirty="0"/>
              <a:t>x</a:t>
            </a:r>
            <a:r>
              <a:rPr lang="en-US" dirty="0"/>
              <a:t> = 1 to </a:t>
            </a:r>
            <a:r>
              <a:rPr lang="en-US" i="1" dirty="0"/>
              <a:t>x</a:t>
            </a:r>
            <a:r>
              <a:rPr lang="en-US" dirty="0"/>
              <a:t> = 9, by how much does </a:t>
            </a:r>
            <a:r>
              <a:rPr lang="en-US" i="1" dirty="0"/>
              <a:t>y</a:t>
            </a:r>
            <a:r>
              <a:rPr lang="en-US" dirty="0"/>
              <a:t> change?</a:t>
            </a:r>
          </a:p>
          <a:p>
            <a:pPr marL="0" indent="0">
              <a:buNone/>
            </a:pPr>
            <a:endParaRPr lang="en-US" dirty="0"/>
          </a:p>
          <a:p>
            <a:pPr marL="0" indent="0">
              <a:buNone/>
            </a:pPr>
            <a:r>
              <a:rPr lang="en-US" dirty="0"/>
              <a:t>3. How much does </a:t>
            </a:r>
            <a:r>
              <a:rPr lang="en-US" i="1" dirty="0"/>
              <a:t>y</a:t>
            </a:r>
            <a:r>
              <a:rPr lang="en-US" dirty="0"/>
              <a:t> change by if </a:t>
            </a:r>
            <a:r>
              <a:rPr lang="en-US" i="1" dirty="0"/>
              <a:t>x</a:t>
            </a:r>
            <a:r>
              <a:rPr lang="en-US" dirty="0"/>
              <a:t> changes from </a:t>
            </a:r>
            <a:r>
              <a:rPr lang="en-US" i="1" dirty="0"/>
              <a:t>x</a:t>
            </a:r>
            <a:r>
              <a:rPr lang="en-US" dirty="0"/>
              <a:t> = 4 to </a:t>
            </a:r>
            <a:r>
              <a:rPr lang="en-US" i="1" dirty="0"/>
              <a:t>x</a:t>
            </a:r>
            <a:r>
              <a:rPr lang="en-US" dirty="0"/>
              <a:t> = -2?</a:t>
            </a:r>
          </a:p>
          <a:p>
            <a:pPr marL="0" indent="0">
              <a:buNone/>
            </a:pPr>
            <a:endParaRPr lang="en-US" i="1" dirty="0"/>
          </a:p>
          <a:p>
            <a:pPr marL="0" indent="0">
              <a:buNone/>
            </a:pPr>
            <a:r>
              <a:rPr lang="en-US" dirty="0"/>
              <a:t>4. If y changes to </a:t>
            </a:r>
            <a:r>
              <a:rPr lang="en-US" i="1" dirty="0"/>
              <a:t>y</a:t>
            </a:r>
            <a:r>
              <a:rPr lang="en-US" dirty="0"/>
              <a:t> = 8 from</a:t>
            </a:r>
            <a:r>
              <a:rPr lang="en-US" i="1" dirty="0"/>
              <a:t> y </a:t>
            </a:r>
            <a:r>
              <a:rPr lang="en-US" dirty="0"/>
              <a:t>= 10, by how much does</a:t>
            </a:r>
            <a:r>
              <a:rPr lang="en-US" i="1" dirty="0"/>
              <a:t> x </a:t>
            </a:r>
            <a:r>
              <a:rPr lang="en-US" dirty="0"/>
              <a:t>change?</a:t>
            </a:r>
          </a:p>
        </p:txBody>
      </p:sp>
      <p:sp>
        <p:nvSpPr>
          <p:cNvPr id="4" name="TextBox 3"/>
          <p:cNvSpPr txBox="1"/>
          <p:nvPr/>
        </p:nvSpPr>
        <p:spPr>
          <a:xfrm>
            <a:off x="10413023" y="6132290"/>
            <a:ext cx="1881554" cy="369332"/>
          </a:xfrm>
          <a:prstGeom prst="rect">
            <a:avLst/>
          </a:prstGeom>
          <a:noFill/>
        </p:spPr>
        <p:txBody>
          <a:bodyPr wrap="square" rtlCol="0">
            <a:spAutoFit/>
          </a:bodyPr>
          <a:lstStyle/>
          <a:p>
            <a:r>
              <a:rPr lang="en-US" dirty="0" smtClean="0"/>
              <a:t>Slide  25</a:t>
            </a:r>
            <a:endParaRPr lang="en-US" dirty="0"/>
          </a:p>
        </p:txBody>
      </p:sp>
    </p:spTree>
    <p:extLst>
      <p:ext uri="{BB962C8B-B14F-4D97-AF65-F5344CB8AC3E}">
        <p14:creationId xmlns:p14="http://schemas.microsoft.com/office/powerpoint/2010/main" val="7458433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587" y="2193925"/>
            <a:ext cx="10515600" cy="1325563"/>
          </a:xfrm>
        </p:spPr>
        <p:txBody>
          <a:bodyPr>
            <a:normAutofit fontScale="90000"/>
          </a:bodyPr>
          <a:lstStyle/>
          <a:p>
            <a:r>
              <a:rPr lang="en-US" b="1" dirty="0"/>
              <a:t>Lesson 5:</a:t>
            </a:r>
            <a:r>
              <a:rPr lang="en-US" dirty="0"/>
              <a:t/>
            </a:r>
            <a:br>
              <a:rPr lang="en-US" dirty="0"/>
            </a:br>
            <a:r>
              <a:rPr lang="en-US" dirty="0"/>
              <a:t>Now using the changes, find ordered pairs that will be represented in the same linear scenario</a:t>
            </a:r>
          </a:p>
        </p:txBody>
      </p:sp>
      <p:sp>
        <p:nvSpPr>
          <p:cNvPr id="3" name="TextBox 2"/>
          <p:cNvSpPr txBox="1"/>
          <p:nvPr/>
        </p:nvSpPr>
        <p:spPr>
          <a:xfrm>
            <a:off x="10413023" y="6132290"/>
            <a:ext cx="1881554" cy="369332"/>
          </a:xfrm>
          <a:prstGeom prst="rect">
            <a:avLst/>
          </a:prstGeom>
          <a:noFill/>
        </p:spPr>
        <p:txBody>
          <a:bodyPr wrap="square" rtlCol="0">
            <a:spAutoFit/>
          </a:bodyPr>
          <a:lstStyle/>
          <a:p>
            <a:r>
              <a:rPr lang="en-US" dirty="0" smtClean="0"/>
              <a:t>Slide  26</a:t>
            </a:r>
            <a:endParaRPr lang="en-US" dirty="0"/>
          </a:p>
        </p:txBody>
      </p:sp>
    </p:spTree>
    <p:extLst>
      <p:ext uri="{BB962C8B-B14F-4D97-AF65-F5344CB8AC3E}">
        <p14:creationId xmlns:p14="http://schemas.microsoft.com/office/powerpoint/2010/main" val="5320427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274" y="224608"/>
            <a:ext cx="10750547" cy="1499616"/>
          </a:xfrm>
        </p:spPr>
        <p:txBody>
          <a:bodyPr/>
          <a:lstStyle/>
          <a:p>
            <a:r>
              <a:rPr lang="en-US" b="1" dirty="0"/>
              <a:t>Lesson 5: </a:t>
            </a:r>
            <a:br>
              <a:rPr lang="en-US" b="1" dirty="0"/>
            </a:br>
            <a:r>
              <a:rPr lang="en-US" dirty="0"/>
              <a:t>What is the relationship between the changes?</a:t>
            </a:r>
          </a:p>
        </p:txBody>
      </p:sp>
      <p:sp>
        <p:nvSpPr>
          <p:cNvPr id="3" name="Content Placeholder 2"/>
          <p:cNvSpPr>
            <a:spLocks noGrp="1"/>
          </p:cNvSpPr>
          <p:nvPr>
            <p:ph idx="1"/>
          </p:nvPr>
        </p:nvSpPr>
        <p:spPr>
          <a:xfrm>
            <a:off x="724274" y="1724224"/>
            <a:ext cx="10750547" cy="5196220"/>
          </a:xfrm>
        </p:spPr>
        <p:txBody>
          <a:bodyPr>
            <a:normAutofit/>
          </a:bodyPr>
          <a:lstStyle/>
          <a:p>
            <a:pPr marL="0" indent="0">
              <a:buNone/>
            </a:pPr>
            <a:r>
              <a:rPr lang="en-US" sz="2800" dirty="0"/>
              <a:t>Given that the x and y axes have the same scale, applying the approximate rate of change, ∆</a:t>
            </a:r>
            <a:r>
              <a:rPr lang="en-US" sz="2800" i="1" dirty="0"/>
              <a:t>y</a:t>
            </a:r>
            <a:r>
              <a:rPr lang="en-US" sz="2800" dirty="0"/>
              <a:t> </a:t>
            </a:r>
            <a:r>
              <a:rPr lang="en-US" dirty="0"/>
              <a:t>= 0.75•∆</a:t>
            </a:r>
            <a:r>
              <a:rPr lang="en-US" i="1" dirty="0"/>
              <a:t>x </a:t>
            </a:r>
            <a:r>
              <a:rPr lang="en-US" sz="2800" dirty="0"/>
              <a:t>for the linear functions whose graphs are given, what is (</a:t>
            </a:r>
            <a:r>
              <a:rPr lang="en-US" sz="2800" i="1" dirty="0"/>
              <a:t>x</a:t>
            </a:r>
            <a:r>
              <a:rPr lang="en-US" sz="2800" baseline="-25000" dirty="0"/>
              <a:t>1</a:t>
            </a:r>
            <a:r>
              <a:rPr lang="en-US" sz="2800" dirty="0"/>
              <a:t>, </a:t>
            </a:r>
            <a:r>
              <a:rPr lang="en-US" sz="2800" i="1" dirty="0"/>
              <a:t>y</a:t>
            </a:r>
            <a:r>
              <a:rPr lang="en-US" baseline="-25000" dirty="0"/>
              <a:t>1</a:t>
            </a:r>
            <a:r>
              <a:rPr lang="en-US" sz="2800" dirty="0"/>
              <a:t>)? How did you determine your answer?</a:t>
            </a:r>
          </a:p>
        </p:txBody>
      </p:sp>
      <p:cxnSp>
        <p:nvCxnSpPr>
          <p:cNvPr id="7" name="Straight Arrow Connector 6"/>
          <p:cNvCxnSpPr/>
          <p:nvPr/>
        </p:nvCxnSpPr>
        <p:spPr>
          <a:xfrm flipV="1">
            <a:off x="1223889" y="3366530"/>
            <a:ext cx="3726842" cy="2396045"/>
          </a:xfrm>
          <a:prstGeom prst="straightConnector1">
            <a:avLst/>
          </a:prstGeom>
          <a:ln w="31750">
            <a:headEnd type="triangle"/>
            <a:tailEnd type="triangle"/>
          </a:ln>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3307080" y="4428522"/>
            <a:ext cx="975360" cy="16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20" idx="0"/>
          </p:cNvCxnSpPr>
          <p:nvPr/>
        </p:nvCxnSpPr>
        <p:spPr>
          <a:xfrm flipH="1" flipV="1">
            <a:off x="4268113" y="3703525"/>
            <a:ext cx="14328" cy="724999"/>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432517" y="4352988"/>
            <a:ext cx="1077961" cy="461665"/>
          </a:xfrm>
          <a:prstGeom prst="rect">
            <a:avLst/>
          </a:prstGeom>
          <a:noFill/>
        </p:spPr>
        <p:txBody>
          <a:bodyPr wrap="square" rtlCol="0">
            <a:spAutoFit/>
          </a:bodyPr>
          <a:lstStyle/>
          <a:p>
            <a:r>
              <a:rPr lang="el-GR" sz="2400" dirty="0">
                <a:latin typeface="Calibri" panose="020F0502020204030204" pitchFamily="34" charset="0"/>
                <a:cs typeface="Calibri" panose="020F0502020204030204" pitchFamily="34" charset="0"/>
              </a:rPr>
              <a:t>Δ</a:t>
            </a:r>
            <a:r>
              <a:rPr lang="en-US" sz="2400" i="1" dirty="0">
                <a:latin typeface="Calibri" panose="020F0502020204030204" pitchFamily="34" charset="0"/>
                <a:cs typeface="Calibri" panose="020F0502020204030204" pitchFamily="34" charset="0"/>
              </a:rPr>
              <a:t>x</a:t>
            </a:r>
            <a:r>
              <a:rPr lang="en-US" sz="2400" dirty="0">
                <a:latin typeface="Calibri" panose="020F0502020204030204" pitchFamily="34" charset="0"/>
                <a:cs typeface="Calibri" panose="020F0502020204030204" pitchFamily="34" charset="0"/>
              </a:rPr>
              <a:t>= 4</a:t>
            </a:r>
            <a:endParaRPr lang="en-US" sz="2400" dirty="0"/>
          </a:p>
        </p:txBody>
      </p:sp>
      <p:sp>
        <p:nvSpPr>
          <p:cNvPr id="19" name="TextBox 18"/>
          <p:cNvSpPr txBox="1"/>
          <p:nvPr/>
        </p:nvSpPr>
        <p:spPr>
          <a:xfrm>
            <a:off x="4281879" y="3901061"/>
            <a:ext cx="751421" cy="461665"/>
          </a:xfrm>
          <a:prstGeom prst="rect">
            <a:avLst/>
          </a:prstGeom>
          <a:noFill/>
        </p:spPr>
        <p:txBody>
          <a:bodyPr wrap="square" rtlCol="0">
            <a:spAutoFit/>
          </a:bodyPr>
          <a:lstStyle/>
          <a:p>
            <a:r>
              <a:rPr lang="el-GR" sz="2400" dirty="0">
                <a:latin typeface="Calibri" panose="020F0502020204030204" pitchFamily="34" charset="0"/>
                <a:cs typeface="Calibri" panose="020F0502020204030204" pitchFamily="34" charset="0"/>
              </a:rPr>
              <a:t>Δ</a:t>
            </a:r>
            <a:r>
              <a:rPr lang="en-US" sz="2400" i="1" dirty="0">
                <a:latin typeface="Calibri" panose="020F0502020204030204" pitchFamily="34" charset="0"/>
                <a:cs typeface="Calibri" panose="020F0502020204030204" pitchFamily="34" charset="0"/>
              </a:rPr>
              <a:t>y</a:t>
            </a:r>
            <a:r>
              <a:rPr lang="en-US" sz="2400" dirty="0">
                <a:latin typeface="Calibri" panose="020F0502020204030204" pitchFamily="34" charset="0"/>
                <a:cs typeface="Calibri" panose="020F0502020204030204" pitchFamily="34" charset="0"/>
              </a:rPr>
              <a:t> = </a:t>
            </a:r>
            <a:endParaRPr lang="en-US" sz="2400" dirty="0"/>
          </a:p>
        </p:txBody>
      </p:sp>
      <p:cxnSp>
        <p:nvCxnSpPr>
          <p:cNvPr id="21" name="Straight Arrow Connector 20"/>
          <p:cNvCxnSpPr/>
          <p:nvPr/>
        </p:nvCxnSpPr>
        <p:spPr>
          <a:xfrm>
            <a:off x="2738538" y="3019448"/>
            <a:ext cx="65622" cy="344651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1032220" y="4955917"/>
            <a:ext cx="3918511" cy="6195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278435" y="4296716"/>
            <a:ext cx="155257" cy="1564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190484" y="3703525"/>
            <a:ext cx="155257" cy="1564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flipH="1">
            <a:off x="2867314" y="3928672"/>
            <a:ext cx="942095" cy="369332"/>
          </a:xfrm>
          <a:prstGeom prst="rect">
            <a:avLst/>
          </a:prstGeom>
          <a:noFill/>
        </p:spPr>
        <p:txBody>
          <a:bodyPr wrap="square" rtlCol="0">
            <a:spAutoFit/>
          </a:bodyPr>
          <a:lstStyle/>
          <a:p>
            <a:r>
              <a:rPr lang="en-US" dirty="0"/>
              <a:t>(2, 2.5)</a:t>
            </a:r>
          </a:p>
        </p:txBody>
      </p:sp>
      <p:sp>
        <p:nvSpPr>
          <p:cNvPr id="29" name="TextBox 28"/>
          <p:cNvSpPr txBox="1"/>
          <p:nvPr/>
        </p:nvSpPr>
        <p:spPr>
          <a:xfrm flipH="1">
            <a:off x="3853944" y="3332995"/>
            <a:ext cx="942095" cy="369332"/>
          </a:xfrm>
          <a:prstGeom prst="rect">
            <a:avLst/>
          </a:prstGeom>
          <a:noFill/>
        </p:spPr>
        <p:txBody>
          <a:bodyPr wrap="square" rtlCol="0">
            <a:spAutoFit/>
          </a:bodyPr>
          <a:lstStyle/>
          <a:p>
            <a:r>
              <a:rPr lang="en-US" dirty="0"/>
              <a:t>(x</a:t>
            </a:r>
            <a:r>
              <a:rPr lang="en-US" baseline="-25000" dirty="0"/>
              <a:t>1</a:t>
            </a:r>
            <a:r>
              <a:rPr lang="en-US" dirty="0"/>
              <a:t>, y</a:t>
            </a:r>
            <a:r>
              <a:rPr lang="en-US" baseline="-25000" dirty="0"/>
              <a:t>1</a:t>
            </a:r>
            <a:r>
              <a:rPr lang="en-US" dirty="0"/>
              <a:t>)</a:t>
            </a:r>
          </a:p>
        </p:txBody>
      </p:sp>
      <p:sp>
        <p:nvSpPr>
          <p:cNvPr id="17" name="TextBox 16"/>
          <p:cNvSpPr txBox="1"/>
          <p:nvPr/>
        </p:nvSpPr>
        <p:spPr>
          <a:xfrm>
            <a:off x="10413023" y="6132290"/>
            <a:ext cx="1881554" cy="369332"/>
          </a:xfrm>
          <a:prstGeom prst="rect">
            <a:avLst/>
          </a:prstGeom>
          <a:noFill/>
        </p:spPr>
        <p:txBody>
          <a:bodyPr wrap="square" rtlCol="0">
            <a:spAutoFit/>
          </a:bodyPr>
          <a:lstStyle/>
          <a:p>
            <a:r>
              <a:rPr lang="en-US" dirty="0" smtClean="0"/>
              <a:t>Slide  27</a:t>
            </a:r>
            <a:endParaRPr lang="en-US" dirty="0"/>
          </a:p>
        </p:txBody>
      </p:sp>
    </p:spTree>
    <p:extLst>
      <p:ext uri="{BB962C8B-B14F-4D97-AF65-F5344CB8AC3E}">
        <p14:creationId xmlns:p14="http://schemas.microsoft.com/office/powerpoint/2010/main" val="27675128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51" y="365125"/>
            <a:ext cx="11695814" cy="1588091"/>
          </a:xfrm>
        </p:spPr>
        <p:txBody>
          <a:bodyPr>
            <a:normAutofit fontScale="90000"/>
          </a:bodyPr>
          <a:lstStyle/>
          <a:p>
            <a:r>
              <a:rPr lang="en-US" b="1" dirty="0"/>
              <a:t>Lesson 5: </a:t>
            </a:r>
            <a:br>
              <a:rPr lang="en-US" b="1" dirty="0"/>
            </a:br>
            <a:r>
              <a:rPr lang="en-US" b="1" dirty="0"/>
              <a:t>Given that </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-3(</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find the ordered pair when </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changes to </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 -1 from the ordered pair on the graph. </a:t>
            </a:r>
            <a:endParaRPr lang="en-US" dirty="0"/>
          </a:p>
        </p:txBody>
      </p:sp>
      <p:grpSp>
        <p:nvGrpSpPr>
          <p:cNvPr id="5" name="Group 4"/>
          <p:cNvGrpSpPr/>
          <p:nvPr/>
        </p:nvGrpSpPr>
        <p:grpSpPr>
          <a:xfrm>
            <a:off x="3435927" y="1953216"/>
            <a:ext cx="5320146" cy="5079711"/>
            <a:chOff x="0" y="0"/>
            <a:chExt cx="2614295" cy="245618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614295" cy="2456180"/>
            </a:xfrm>
            <a:prstGeom prst="rect">
              <a:avLst/>
            </a:prstGeom>
          </p:spPr>
        </p:pic>
        <p:sp>
          <p:nvSpPr>
            <p:cNvPr id="7" name="Oval 6"/>
            <p:cNvSpPr/>
            <p:nvPr/>
          </p:nvSpPr>
          <p:spPr>
            <a:xfrm>
              <a:off x="811988" y="1367942"/>
              <a:ext cx="65405" cy="6794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8" name="TextBox 7"/>
          <p:cNvSpPr txBox="1"/>
          <p:nvPr/>
        </p:nvSpPr>
        <p:spPr>
          <a:xfrm>
            <a:off x="10413023" y="6132290"/>
            <a:ext cx="1881554" cy="369332"/>
          </a:xfrm>
          <a:prstGeom prst="rect">
            <a:avLst/>
          </a:prstGeom>
          <a:noFill/>
        </p:spPr>
        <p:txBody>
          <a:bodyPr wrap="square" rtlCol="0">
            <a:spAutoFit/>
          </a:bodyPr>
          <a:lstStyle/>
          <a:p>
            <a:r>
              <a:rPr lang="en-US" dirty="0" smtClean="0"/>
              <a:t>Slide  28</a:t>
            </a:r>
            <a:endParaRPr lang="en-US" dirty="0"/>
          </a:p>
        </p:txBody>
      </p:sp>
    </p:spTree>
    <p:extLst>
      <p:ext uri="{BB962C8B-B14F-4D97-AF65-F5344CB8AC3E}">
        <p14:creationId xmlns:p14="http://schemas.microsoft.com/office/powerpoint/2010/main" val="24005354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024157" y="1758729"/>
            <a:ext cx="5320146" cy="5079711"/>
            <a:chOff x="0" y="0"/>
            <a:chExt cx="2614295" cy="245618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614295" cy="2456180"/>
            </a:xfrm>
            <a:prstGeom prst="rect">
              <a:avLst/>
            </a:prstGeom>
          </p:spPr>
        </p:pic>
        <p:sp>
          <p:nvSpPr>
            <p:cNvPr id="7" name="Oval 6"/>
            <p:cNvSpPr/>
            <p:nvPr/>
          </p:nvSpPr>
          <p:spPr>
            <a:xfrm>
              <a:off x="1390789" y="835877"/>
              <a:ext cx="65405" cy="6794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 name="Title 1"/>
          <p:cNvSpPr>
            <a:spLocks noGrp="1"/>
          </p:cNvSpPr>
          <p:nvPr>
            <p:ph type="title"/>
          </p:nvPr>
        </p:nvSpPr>
        <p:spPr>
          <a:xfrm>
            <a:off x="0" y="433166"/>
            <a:ext cx="12014791" cy="1325563"/>
          </a:xfrm>
        </p:spPr>
        <p:txBody>
          <a:bodyPr>
            <a:normAutofit fontScale="90000"/>
          </a:bodyPr>
          <a:lstStyle/>
          <a:p>
            <a:r>
              <a:rPr lang="en-US" b="1" dirty="0"/>
              <a:t>Lesson 5: </a:t>
            </a:r>
            <a:r>
              <a:rPr lang="en-US" dirty="0">
                <a:latin typeface="+mn-lt"/>
              </a:rPr>
              <a:t>Given that </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find the ordered pair when </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changes to </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 -5 from the ordered pair on the graph. </a:t>
            </a:r>
            <a:endParaRPr lang="en-US" dirty="0"/>
          </a:p>
        </p:txBody>
      </p:sp>
      <p:sp>
        <p:nvSpPr>
          <p:cNvPr id="8" name="TextBox 7"/>
          <p:cNvSpPr txBox="1"/>
          <p:nvPr/>
        </p:nvSpPr>
        <p:spPr>
          <a:xfrm>
            <a:off x="10413023" y="6132290"/>
            <a:ext cx="1881554" cy="369332"/>
          </a:xfrm>
          <a:prstGeom prst="rect">
            <a:avLst/>
          </a:prstGeom>
          <a:noFill/>
        </p:spPr>
        <p:txBody>
          <a:bodyPr wrap="square" rtlCol="0">
            <a:spAutoFit/>
          </a:bodyPr>
          <a:lstStyle/>
          <a:p>
            <a:r>
              <a:rPr lang="en-US" dirty="0" smtClean="0"/>
              <a:t>Slide  29</a:t>
            </a:r>
            <a:endParaRPr lang="en-US" dirty="0"/>
          </a:p>
        </p:txBody>
      </p:sp>
    </p:spTree>
    <p:extLst>
      <p:ext uri="{BB962C8B-B14F-4D97-AF65-F5344CB8AC3E}">
        <p14:creationId xmlns:p14="http://schemas.microsoft.com/office/powerpoint/2010/main" val="25537763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16" y="365125"/>
            <a:ext cx="11546958" cy="1325563"/>
          </a:xfrm>
        </p:spPr>
        <p:txBody>
          <a:bodyPr>
            <a:normAutofit/>
          </a:bodyPr>
          <a:lstStyle/>
          <a:p>
            <a:r>
              <a:rPr lang="en-US" b="1" dirty="0"/>
              <a:t>Lesson 5: </a:t>
            </a:r>
            <a:r>
              <a:rPr lang="en-US" dirty="0"/>
              <a:t>Using the relationship between changes, </a:t>
            </a:r>
            <a:br>
              <a:rPr lang="en-US" dirty="0"/>
            </a:b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-3(</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fill in the values of </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a:t>
            </a:r>
            <a:endParaRPr lang="en-US" dirty="0"/>
          </a:p>
        </p:txBody>
      </p:sp>
      <p:graphicFrame>
        <p:nvGraphicFramePr>
          <p:cNvPr id="4" name="Content Placeholder 3"/>
          <p:cNvGraphicFramePr>
            <a:graphicFrameLocks noGrp="1"/>
          </p:cNvGraphicFramePr>
          <p:nvPr>
            <p:ph idx="1"/>
            <p:extLst/>
          </p:nvPr>
        </p:nvGraphicFramePr>
        <p:xfrm>
          <a:off x="3872345" y="2220480"/>
          <a:ext cx="4128656" cy="3515300"/>
        </p:xfrm>
        <a:graphic>
          <a:graphicData uri="http://schemas.openxmlformats.org/drawingml/2006/table">
            <a:tbl>
              <a:tblPr firstRow="1" bandRow="1">
                <a:tableStyleId>{5940675A-B579-460E-94D1-54222C63F5DA}</a:tableStyleId>
              </a:tblPr>
              <a:tblGrid>
                <a:gridCol w="2064328">
                  <a:extLst>
                    <a:ext uri="{9D8B030D-6E8A-4147-A177-3AD203B41FA5}">
                      <a16:colId xmlns:a16="http://schemas.microsoft.com/office/drawing/2014/main" xmlns="" val="20000"/>
                    </a:ext>
                  </a:extLst>
                </a:gridCol>
                <a:gridCol w="2064328">
                  <a:extLst>
                    <a:ext uri="{9D8B030D-6E8A-4147-A177-3AD203B41FA5}">
                      <a16:colId xmlns:a16="http://schemas.microsoft.com/office/drawing/2014/main" xmlns="" val="20001"/>
                    </a:ext>
                  </a:extLst>
                </a:gridCol>
              </a:tblGrid>
              <a:tr h="703060">
                <a:tc>
                  <a:txBody>
                    <a:bodyPr/>
                    <a:lstStyle/>
                    <a:p>
                      <a:pPr algn="ctr"/>
                      <a:r>
                        <a:rPr lang="en-US" sz="3600" i="1" dirty="0"/>
                        <a:t>x</a:t>
                      </a:r>
                    </a:p>
                  </a:txBody>
                  <a:tcPr/>
                </a:tc>
                <a:tc>
                  <a:txBody>
                    <a:bodyPr/>
                    <a:lstStyle/>
                    <a:p>
                      <a:pPr algn="ctr"/>
                      <a:r>
                        <a:rPr lang="en-US" sz="3600" i="1" dirty="0"/>
                        <a:t>y</a:t>
                      </a:r>
                    </a:p>
                  </a:txBody>
                  <a:tcPr/>
                </a:tc>
                <a:extLst>
                  <a:ext uri="{0D108BD9-81ED-4DB2-BD59-A6C34878D82A}">
                    <a16:rowId xmlns:a16="http://schemas.microsoft.com/office/drawing/2014/main" xmlns="" val="10000"/>
                  </a:ext>
                </a:extLst>
              </a:tr>
              <a:tr h="703060">
                <a:tc>
                  <a:txBody>
                    <a:bodyPr/>
                    <a:lstStyle/>
                    <a:p>
                      <a:pPr algn="ctr"/>
                      <a:r>
                        <a:rPr lang="en-US" sz="3600" dirty="0"/>
                        <a:t>-8</a:t>
                      </a:r>
                    </a:p>
                  </a:txBody>
                  <a:tcPr/>
                </a:tc>
                <a:tc>
                  <a:txBody>
                    <a:bodyPr/>
                    <a:lstStyle/>
                    <a:p>
                      <a:pPr algn="ctr"/>
                      <a:endParaRPr lang="en-US" sz="3600" dirty="0"/>
                    </a:p>
                  </a:txBody>
                  <a:tcPr/>
                </a:tc>
                <a:extLst>
                  <a:ext uri="{0D108BD9-81ED-4DB2-BD59-A6C34878D82A}">
                    <a16:rowId xmlns:a16="http://schemas.microsoft.com/office/drawing/2014/main" xmlns="" val="10001"/>
                  </a:ext>
                </a:extLst>
              </a:tr>
              <a:tr h="703060">
                <a:tc>
                  <a:txBody>
                    <a:bodyPr/>
                    <a:lstStyle/>
                    <a:p>
                      <a:pPr algn="ctr"/>
                      <a:r>
                        <a:rPr lang="en-US" sz="3600" dirty="0"/>
                        <a:t>-1.25</a:t>
                      </a:r>
                    </a:p>
                  </a:txBody>
                  <a:tcPr/>
                </a:tc>
                <a:tc>
                  <a:txBody>
                    <a:bodyPr/>
                    <a:lstStyle/>
                    <a:p>
                      <a:pPr algn="ctr"/>
                      <a:r>
                        <a:rPr lang="en-US" sz="3600" dirty="0"/>
                        <a:t>-1.75</a:t>
                      </a:r>
                    </a:p>
                  </a:txBody>
                  <a:tcPr/>
                </a:tc>
                <a:extLst>
                  <a:ext uri="{0D108BD9-81ED-4DB2-BD59-A6C34878D82A}">
                    <a16:rowId xmlns:a16="http://schemas.microsoft.com/office/drawing/2014/main" xmlns="" val="10002"/>
                  </a:ext>
                </a:extLst>
              </a:tr>
              <a:tr h="703060">
                <a:tc>
                  <a:txBody>
                    <a:bodyPr/>
                    <a:lstStyle/>
                    <a:p>
                      <a:pPr algn="ctr"/>
                      <a:r>
                        <a:rPr lang="en-US" sz="3600" dirty="0"/>
                        <a:t>2.3</a:t>
                      </a:r>
                    </a:p>
                  </a:txBody>
                  <a:tcPr/>
                </a:tc>
                <a:tc>
                  <a:txBody>
                    <a:bodyPr/>
                    <a:lstStyle/>
                    <a:p>
                      <a:pPr algn="ctr"/>
                      <a:endParaRPr lang="en-US" sz="3600" dirty="0"/>
                    </a:p>
                  </a:txBody>
                  <a:tcPr/>
                </a:tc>
                <a:extLst>
                  <a:ext uri="{0D108BD9-81ED-4DB2-BD59-A6C34878D82A}">
                    <a16:rowId xmlns:a16="http://schemas.microsoft.com/office/drawing/2014/main" xmlns="" val="10003"/>
                  </a:ext>
                </a:extLst>
              </a:tr>
              <a:tr h="703060">
                <a:tc>
                  <a:txBody>
                    <a:bodyPr/>
                    <a:lstStyle/>
                    <a:p>
                      <a:pPr algn="ctr"/>
                      <a:r>
                        <a:rPr lang="en-US" sz="3600" dirty="0"/>
                        <a:t>8.4</a:t>
                      </a:r>
                    </a:p>
                  </a:txBody>
                  <a:tcPr/>
                </a:tc>
                <a:tc>
                  <a:txBody>
                    <a:bodyPr/>
                    <a:lstStyle/>
                    <a:p>
                      <a:pPr algn="ctr"/>
                      <a:endParaRPr lang="en-US" sz="3600" dirty="0"/>
                    </a:p>
                  </a:txBody>
                  <a:tcPr/>
                </a:tc>
                <a:extLst>
                  <a:ext uri="{0D108BD9-81ED-4DB2-BD59-A6C34878D82A}">
                    <a16:rowId xmlns:a16="http://schemas.microsoft.com/office/drawing/2014/main" xmlns="" val="10004"/>
                  </a:ext>
                </a:extLst>
              </a:tr>
            </a:tbl>
          </a:graphicData>
        </a:graphic>
      </p:graphicFrame>
      <p:sp>
        <p:nvSpPr>
          <p:cNvPr id="5" name="TextBox 4"/>
          <p:cNvSpPr txBox="1"/>
          <p:nvPr/>
        </p:nvSpPr>
        <p:spPr>
          <a:xfrm>
            <a:off x="10413023" y="6132290"/>
            <a:ext cx="1881554" cy="369332"/>
          </a:xfrm>
          <a:prstGeom prst="rect">
            <a:avLst/>
          </a:prstGeom>
          <a:noFill/>
        </p:spPr>
        <p:txBody>
          <a:bodyPr wrap="square" rtlCol="0">
            <a:spAutoFit/>
          </a:bodyPr>
          <a:lstStyle/>
          <a:p>
            <a:r>
              <a:rPr lang="en-US" dirty="0" smtClean="0"/>
              <a:t>Slide  30</a:t>
            </a:r>
            <a:endParaRPr lang="en-US" dirty="0"/>
          </a:p>
        </p:txBody>
      </p:sp>
    </p:spTree>
    <p:extLst>
      <p:ext uri="{BB962C8B-B14F-4D97-AF65-F5344CB8AC3E}">
        <p14:creationId xmlns:p14="http://schemas.microsoft.com/office/powerpoint/2010/main" val="22876029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56" y="365125"/>
            <a:ext cx="11844670" cy="1325563"/>
          </a:xfrm>
        </p:spPr>
        <p:txBody>
          <a:bodyPr>
            <a:normAutofit/>
          </a:bodyPr>
          <a:lstStyle/>
          <a:p>
            <a:r>
              <a:rPr lang="en-US" b="1" dirty="0"/>
              <a:t>Lesson 5: </a:t>
            </a:r>
            <a:r>
              <a:rPr lang="en-US" dirty="0"/>
              <a:t>Using the relationship between changes, </a:t>
            </a:r>
            <a:br>
              <a:rPr lang="en-US" dirty="0"/>
            </a:b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4(</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fill in the values of </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a:t>
            </a:r>
            <a:endParaRPr lang="en-US" dirty="0"/>
          </a:p>
        </p:txBody>
      </p:sp>
      <p:graphicFrame>
        <p:nvGraphicFramePr>
          <p:cNvPr id="4" name="Content Placeholder 3"/>
          <p:cNvGraphicFramePr>
            <a:graphicFrameLocks noGrp="1"/>
          </p:cNvGraphicFramePr>
          <p:nvPr>
            <p:ph idx="1"/>
            <p:extLst/>
          </p:nvPr>
        </p:nvGraphicFramePr>
        <p:xfrm>
          <a:off x="3872345" y="2220480"/>
          <a:ext cx="4128656" cy="3515300"/>
        </p:xfrm>
        <a:graphic>
          <a:graphicData uri="http://schemas.openxmlformats.org/drawingml/2006/table">
            <a:tbl>
              <a:tblPr firstRow="1" bandRow="1">
                <a:tableStyleId>{5940675A-B579-460E-94D1-54222C63F5DA}</a:tableStyleId>
              </a:tblPr>
              <a:tblGrid>
                <a:gridCol w="2064328">
                  <a:extLst>
                    <a:ext uri="{9D8B030D-6E8A-4147-A177-3AD203B41FA5}">
                      <a16:colId xmlns:a16="http://schemas.microsoft.com/office/drawing/2014/main" xmlns="" val="20000"/>
                    </a:ext>
                  </a:extLst>
                </a:gridCol>
                <a:gridCol w="2064328">
                  <a:extLst>
                    <a:ext uri="{9D8B030D-6E8A-4147-A177-3AD203B41FA5}">
                      <a16:colId xmlns:a16="http://schemas.microsoft.com/office/drawing/2014/main" xmlns="" val="20001"/>
                    </a:ext>
                  </a:extLst>
                </a:gridCol>
              </a:tblGrid>
              <a:tr h="703060">
                <a:tc>
                  <a:txBody>
                    <a:bodyPr/>
                    <a:lstStyle/>
                    <a:p>
                      <a:pPr algn="ctr"/>
                      <a:r>
                        <a:rPr lang="en-US" sz="3600" i="1" dirty="0"/>
                        <a:t>x</a:t>
                      </a:r>
                    </a:p>
                  </a:txBody>
                  <a:tcPr/>
                </a:tc>
                <a:tc>
                  <a:txBody>
                    <a:bodyPr/>
                    <a:lstStyle/>
                    <a:p>
                      <a:pPr algn="ctr"/>
                      <a:r>
                        <a:rPr lang="en-US" sz="3600" i="1" dirty="0"/>
                        <a:t>y</a:t>
                      </a:r>
                    </a:p>
                  </a:txBody>
                  <a:tcPr/>
                </a:tc>
                <a:extLst>
                  <a:ext uri="{0D108BD9-81ED-4DB2-BD59-A6C34878D82A}">
                    <a16:rowId xmlns:a16="http://schemas.microsoft.com/office/drawing/2014/main" xmlns="" val="10000"/>
                  </a:ext>
                </a:extLst>
              </a:tr>
              <a:tr h="703060">
                <a:tc>
                  <a:txBody>
                    <a:bodyPr/>
                    <a:lstStyle/>
                    <a:p>
                      <a:pPr algn="ctr"/>
                      <a:r>
                        <a:rPr lang="en-US" sz="3600" dirty="0"/>
                        <a:t>-8</a:t>
                      </a:r>
                    </a:p>
                  </a:txBody>
                  <a:tcPr/>
                </a:tc>
                <a:tc>
                  <a:txBody>
                    <a:bodyPr/>
                    <a:lstStyle/>
                    <a:p>
                      <a:pPr algn="ctr"/>
                      <a:endParaRPr lang="en-US" sz="3600" dirty="0"/>
                    </a:p>
                  </a:txBody>
                  <a:tcPr/>
                </a:tc>
                <a:extLst>
                  <a:ext uri="{0D108BD9-81ED-4DB2-BD59-A6C34878D82A}">
                    <a16:rowId xmlns:a16="http://schemas.microsoft.com/office/drawing/2014/main" xmlns="" val="10001"/>
                  </a:ext>
                </a:extLst>
              </a:tr>
              <a:tr h="703060">
                <a:tc>
                  <a:txBody>
                    <a:bodyPr/>
                    <a:lstStyle/>
                    <a:p>
                      <a:pPr algn="ctr"/>
                      <a:r>
                        <a:rPr lang="en-US" sz="3600" dirty="0"/>
                        <a:t>-1</a:t>
                      </a:r>
                    </a:p>
                  </a:txBody>
                  <a:tcPr/>
                </a:tc>
                <a:tc>
                  <a:txBody>
                    <a:bodyPr/>
                    <a:lstStyle/>
                    <a:p>
                      <a:pPr algn="ctr"/>
                      <a:r>
                        <a:rPr lang="en-US" sz="3600" dirty="0"/>
                        <a:t>-8</a:t>
                      </a:r>
                    </a:p>
                  </a:txBody>
                  <a:tcPr/>
                </a:tc>
                <a:extLst>
                  <a:ext uri="{0D108BD9-81ED-4DB2-BD59-A6C34878D82A}">
                    <a16:rowId xmlns:a16="http://schemas.microsoft.com/office/drawing/2014/main" xmlns="" val="10002"/>
                  </a:ext>
                </a:extLst>
              </a:tr>
              <a:tr h="703060">
                <a:tc>
                  <a:txBody>
                    <a:bodyPr/>
                    <a:lstStyle/>
                    <a:p>
                      <a:pPr algn="ctr"/>
                      <a:r>
                        <a:rPr lang="en-US" sz="3600" dirty="0"/>
                        <a:t>2</a:t>
                      </a:r>
                    </a:p>
                  </a:txBody>
                  <a:tcPr/>
                </a:tc>
                <a:tc>
                  <a:txBody>
                    <a:bodyPr/>
                    <a:lstStyle/>
                    <a:p>
                      <a:pPr algn="ctr"/>
                      <a:endParaRPr lang="en-US" sz="3600" dirty="0"/>
                    </a:p>
                  </a:txBody>
                  <a:tcPr/>
                </a:tc>
                <a:extLst>
                  <a:ext uri="{0D108BD9-81ED-4DB2-BD59-A6C34878D82A}">
                    <a16:rowId xmlns:a16="http://schemas.microsoft.com/office/drawing/2014/main" xmlns="" val="10003"/>
                  </a:ext>
                </a:extLst>
              </a:tr>
              <a:tr h="703060">
                <a:tc>
                  <a:txBody>
                    <a:bodyPr/>
                    <a:lstStyle/>
                    <a:p>
                      <a:pPr algn="ctr"/>
                      <a:r>
                        <a:rPr lang="en-US" sz="3600" dirty="0"/>
                        <a:t>8.4</a:t>
                      </a:r>
                    </a:p>
                  </a:txBody>
                  <a:tcPr/>
                </a:tc>
                <a:tc>
                  <a:txBody>
                    <a:bodyPr/>
                    <a:lstStyle/>
                    <a:p>
                      <a:pPr algn="ctr"/>
                      <a:endParaRPr lang="en-US" sz="3600" dirty="0"/>
                    </a:p>
                  </a:txBody>
                  <a:tcPr/>
                </a:tc>
                <a:extLst>
                  <a:ext uri="{0D108BD9-81ED-4DB2-BD59-A6C34878D82A}">
                    <a16:rowId xmlns:a16="http://schemas.microsoft.com/office/drawing/2014/main" xmlns="" val="10004"/>
                  </a:ext>
                </a:extLst>
              </a:tr>
            </a:tbl>
          </a:graphicData>
        </a:graphic>
      </p:graphicFrame>
      <p:sp>
        <p:nvSpPr>
          <p:cNvPr id="5" name="TextBox 4"/>
          <p:cNvSpPr txBox="1"/>
          <p:nvPr/>
        </p:nvSpPr>
        <p:spPr>
          <a:xfrm>
            <a:off x="10413023" y="6132290"/>
            <a:ext cx="1881554" cy="369332"/>
          </a:xfrm>
          <a:prstGeom prst="rect">
            <a:avLst/>
          </a:prstGeom>
          <a:noFill/>
        </p:spPr>
        <p:txBody>
          <a:bodyPr wrap="square" rtlCol="0">
            <a:spAutoFit/>
          </a:bodyPr>
          <a:lstStyle/>
          <a:p>
            <a:r>
              <a:rPr lang="en-US" dirty="0" smtClean="0"/>
              <a:t>Slide  31</a:t>
            </a:r>
            <a:endParaRPr lang="en-US" dirty="0"/>
          </a:p>
        </p:txBody>
      </p:sp>
    </p:spTree>
    <p:extLst>
      <p:ext uri="{BB962C8B-B14F-4D97-AF65-F5344CB8AC3E}">
        <p14:creationId xmlns:p14="http://schemas.microsoft.com/office/powerpoint/2010/main" val="32098300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16" y="365125"/>
            <a:ext cx="11610754" cy="1325563"/>
          </a:xfrm>
        </p:spPr>
        <p:txBody>
          <a:bodyPr>
            <a:normAutofit/>
          </a:bodyPr>
          <a:lstStyle/>
          <a:p>
            <a:r>
              <a:rPr lang="en-US" b="1" dirty="0"/>
              <a:t>Lesson 5: </a:t>
            </a:r>
            <a:r>
              <a:rPr lang="en-US" dirty="0"/>
              <a:t>Using the relationship between changes, </a:t>
            </a:r>
            <a:br>
              <a:rPr lang="en-US" dirty="0"/>
            </a:b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 = -1.8(</a:t>
            </a:r>
            <a:r>
              <a:rPr lang="el-GR" dirty="0">
                <a:latin typeface="Calibri" panose="020F0502020204030204" pitchFamily="34" charset="0"/>
                <a:cs typeface="Calibri" panose="020F0502020204030204" pitchFamily="34" charset="0"/>
              </a:rPr>
              <a:t>Δ</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fill in the values of </a:t>
            </a:r>
            <a:r>
              <a:rPr lang="en-US" i="1" dirty="0">
                <a:latin typeface="Calibri" panose="020F0502020204030204" pitchFamily="34" charset="0"/>
                <a:cs typeface="Calibri" panose="020F0502020204030204" pitchFamily="34" charset="0"/>
              </a:rPr>
              <a:t>y</a:t>
            </a:r>
            <a:r>
              <a:rPr lang="en-US" dirty="0">
                <a:latin typeface="Calibri" panose="020F0502020204030204" pitchFamily="34" charset="0"/>
                <a:cs typeface="Calibri" panose="020F0502020204030204" pitchFamily="34" charset="0"/>
              </a:rPr>
              <a:t>.</a:t>
            </a:r>
            <a:endParaRPr lang="en-US" dirty="0"/>
          </a:p>
        </p:txBody>
      </p:sp>
      <p:graphicFrame>
        <p:nvGraphicFramePr>
          <p:cNvPr id="4" name="Content Placeholder 3"/>
          <p:cNvGraphicFramePr>
            <a:graphicFrameLocks noGrp="1"/>
          </p:cNvGraphicFramePr>
          <p:nvPr>
            <p:ph idx="1"/>
            <p:extLst/>
          </p:nvPr>
        </p:nvGraphicFramePr>
        <p:xfrm>
          <a:off x="3872345" y="2220480"/>
          <a:ext cx="4128656" cy="3515300"/>
        </p:xfrm>
        <a:graphic>
          <a:graphicData uri="http://schemas.openxmlformats.org/drawingml/2006/table">
            <a:tbl>
              <a:tblPr firstRow="1" bandRow="1">
                <a:tableStyleId>{5940675A-B579-460E-94D1-54222C63F5DA}</a:tableStyleId>
              </a:tblPr>
              <a:tblGrid>
                <a:gridCol w="2064328">
                  <a:extLst>
                    <a:ext uri="{9D8B030D-6E8A-4147-A177-3AD203B41FA5}">
                      <a16:colId xmlns:a16="http://schemas.microsoft.com/office/drawing/2014/main" xmlns="" val="20000"/>
                    </a:ext>
                  </a:extLst>
                </a:gridCol>
                <a:gridCol w="2064328">
                  <a:extLst>
                    <a:ext uri="{9D8B030D-6E8A-4147-A177-3AD203B41FA5}">
                      <a16:colId xmlns:a16="http://schemas.microsoft.com/office/drawing/2014/main" xmlns="" val="20001"/>
                    </a:ext>
                  </a:extLst>
                </a:gridCol>
              </a:tblGrid>
              <a:tr h="703060">
                <a:tc>
                  <a:txBody>
                    <a:bodyPr/>
                    <a:lstStyle/>
                    <a:p>
                      <a:pPr algn="ctr"/>
                      <a:r>
                        <a:rPr lang="en-US" sz="3600" i="1" dirty="0"/>
                        <a:t>x</a:t>
                      </a:r>
                    </a:p>
                  </a:txBody>
                  <a:tcPr/>
                </a:tc>
                <a:tc>
                  <a:txBody>
                    <a:bodyPr/>
                    <a:lstStyle/>
                    <a:p>
                      <a:pPr algn="ctr"/>
                      <a:r>
                        <a:rPr lang="en-US" sz="3600" i="1" dirty="0"/>
                        <a:t>y</a:t>
                      </a:r>
                    </a:p>
                  </a:txBody>
                  <a:tcPr/>
                </a:tc>
                <a:extLst>
                  <a:ext uri="{0D108BD9-81ED-4DB2-BD59-A6C34878D82A}">
                    <a16:rowId xmlns:a16="http://schemas.microsoft.com/office/drawing/2014/main" xmlns="" val="10000"/>
                  </a:ext>
                </a:extLst>
              </a:tr>
              <a:tr h="703060">
                <a:tc>
                  <a:txBody>
                    <a:bodyPr/>
                    <a:lstStyle/>
                    <a:p>
                      <a:pPr algn="ctr"/>
                      <a:r>
                        <a:rPr lang="en-US" sz="3600" dirty="0"/>
                        <a:t>-6</a:t>
                      </a:r>
                    </a:p>
                  </a:txBody>
                  <a:tcPr/>
                </a:tc>
                <a:tc>
                  <a:txBody>
                    <a:bodyPr/>
                    <a:lstStyle/>
                    <a:p>
                      <a:pPr algn="ctr"/>
                      <a:endParaRPr lang="en-US" sz="3600" dirty="0"/>
                    </a:p>
                  </a:txBody>
                  <a:tcPr/>
                </a:tc>
                <a:extLst>
                  <a:ext uri="{0D108BD9-81ED-4DB2-BD59-A6C34878D82A}">
                    <a16:rowId xmlns:a16="http://schemas.microsoft.com/office/drawing/2014/main" xmlns="" val="10001"/>
                  </a:ext>
                </a:extLst>
              </a:tr>
              <a:tr h="703060">
                <a:tc>
                  <a:txBody>
                    <a:bodyPr/>
                    <a:lstStyle/>
                    <a:p>
                      <a:pPr algn="ctr"/>
                      <a:r>
                        <a:rPr lang="en-US" sz="3600" dirty="0"/>
                        <a:t>-1</a:t>
                      </a:r>
                    </a:p>
                  </a:txBody>
                  <a:tcPr/>
                </a:tc>
                <a:tc>
                  <a:txBody>
                    <a:bodyPr/>
                    <a:lstStyle/>
                    <a:p>
                      <a:pPr algn="ctr"/>
                      <a:endParaRPr lang="en-US" sz="3600" dirty="0"/>
                    </a:p>
                  </a:txBody>
                  <a:tcPr/>
                </a:tc>
                <a:extLst>
                  <a:ext uri="{0D108BD9-81ED-4DB2-BD59-A6C34878D82A}">
                    <a16:rowId xmlns:a16="http://schemas.microsoft.com/office/drawing/2014/main" xmlns="" val="10002"/>
                  </a:ext>
                </a:extLst>
              </a:tr>
              <a:tr h="703060">
                <a:tc>
                  <a:txBody>
                    <a:bodyPr/>
                    <a:lstStyle/>
                    <a:p>
                      <a:pPr algn="ctr"/>
                      <a:r>
                        <a:rPr lang="en-US" sz="3600" dirty="0"/>
                        <a:t>5</a:t>
                      </a:r>
                    </a:p>
                  </a:txBody>
                  <a:tcPr/>
                </a:tc>
                <a:tc>
                  <a:txBody>
                    <a:bodyPr/>
                    <a:lstStyle/>
                    <a:p>
                      <a:pPr algn="ctr"/>
                      <a:r>
                        <a:rPr lang="en-US" sz="3600" dirty="0"/>
                        <a:t>-3</a:t>
                      </a:r>
                    </a:p>
                  </a:txBody>
                  <a:tcPr/>
                </a:tc>
                <a:extLst>
                  <a:ext uri="{0D108BD9-81ED-4DB2-BD59-A6C34878D82A}">
                    <a16:rowId xmlns:a16="http://schemas.microsoft.com/office/drawing/2014/main" xmlns="" val="10003"/>
                  </a:ext>
                </a:extLst>
              </a:tr>
              <a:tr h="703060">
                <a:tc>
                  <a:txBody>
                    <a:bodyPr/>
                    <a:lstStyle/>
                    <a:p>
                      <a:pPr algn="ctr"/>
                      <a:r>
                        <a:rPr lang="en-US" sz="3600" dirty="0"/>
                        <a:t>8</a:t>
                      </a:r>
                    </a:p>
                  </a:txBody>
                  <a:tcPr/>
                </a:tc>
                <a:tc>
                  <a:txBody>
                    <a:bodyPr/>
                    <a:lstStyle/>
                    <a:p>
                      <a:pPr algn="ctr"/>
                      <a:endParaRPr lang="en-US" sz="3600" dirty="0"/>
                    </a:p>
                  </a:txBody>
                  <a:tcPr/>
                </a:tc>
                <a:extLst>
                  <a:ext uri="{0D108BD9-81ED-4DB2-BD59-A6C34878D82A}">
                    <a16:rowId xmlns:a16="http://schemas.microsoft.com/office/drawing/2014/main" xmlns="" val="10004"/>
                  </a:ext>
                </a:extLst>
              </a:tr>
            </a:tbl>
          </a:graphicData>
        </a:graphic>
      </p:graphicFrame>
      <p:sp>
        <p:nvSpPr>
          <p:cNvPr id="5" name="TextBox 4"/>
          <p:cNvSpPr txBox="1"/>
          <p:nvPr/>
        </p:nvSpPr>
        <p:spPr>
          <a:xfrm>
            <a:off x="10413023" y="6132290"/>
            <a:ext cx="1881554" cy="369332"/>
          </a:xfrm>
          <a:prstGeom prst="rect">
            <a:avLst/>
          </a:prstGeom>
          <a:noFill/>
        </p:spPr>
        <p:txBody>
          <a:bodyPr wrap="square" rtlCol="0">
            <a:spAutoFit/>
          </a:bodyPr>
          <a:lstStyle/>
          <a:p>
            <a:r>
              <a:rPr lang="en-US" dirty="0" smtClean="0"/>
              <a:t>Slide  32</a:t>
            </a:r>
            <a:endParaRPr lang="en-US" dirty="0"/>
          </a:p>
        </p:txBody>
      </p:sp>
    </p:spTree>
    <p:extLst>
      <p:ext uri="{BB962C8B-B14F-4D97-AF65-F5344CB8AC3E}">
        <p14:creationId xmlns:p14="http://schemas.microsoft.com/office/powerpoint/2010/main" val="36504632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656" y="1035626"/>
            <a:ext cx="11738344" cy="2770829"/>
          </a:xfrm>
        </p:spPr>
        <p:txBody>
          <a:bodyPr>
            <a:normAutofit fontScale="90000"/>
          </a:bodyPr>
          <a:lstStyle/>
          <a:p>
            <a:r>
              <a:rPr lang="en-US" b="1" dirty="0"/>
              <a:t>Lesson 5: </a:t>
            </a:r>
            <a:br>
              <a:rPr lang="en-US" b="1" dirty="0"/>
            </a:br>
            <a:r>
              <a:rPr lang="en-US" b="1" dirty="0"/>
              <a:t/>
            </a:r>
            <a:br>
              <a:rPr lang="en-US" b="1" dirty="0"/>
            </a:br>
            <a:r>
              <a:rPr lang="en-US" dirty="0"/>
              <a:t>What defines a function?	</a:t>
            </a:r>
            <a:br>
              <a:rPr lang="en-US" dirty="0"/>
            </a:br>
            <a:r>
              <a:rPr lang="en-US" dirty="0"/>
              <a:t/>
            </a:r>
            <a:br>
              <a:rPr lang="en-US" dirty="0"/>
            </a:br>
            <a:r>
              <a:rPr lang="en-US" dirty="0"/>
              <a:t>How does a function differ from an expression and an equation?</a:t>
            </a:r>
          </a:p>
        </p:txBody>
      </p:sp>
      <p:sp>
        <p:nvSpPr>
          <p:cNvPr id="3" name="TextBox 2"/>
          <p:cNvSpPr txBox="1"/>
          <p:nvPr/>
        </p:nvSpPr>
        <p:spPr>
          <a:xfrm>
            <a:off x="10310446" y="6259881"/>
            <a:ext cx="1881554" cy="369332"/>
          </a:xfrm>
          <a:prstGeom prst="rect">
            <a:avLst/>
          </a:prstGeom>
          <a:noFill/>
        </p:spPr>
        <p:txBody>
          <a:bodyPr wrap="square" rtlCol="0">
            <a:spAutoFit/>
          </a:bodyPr>
          <a:lstStyle/>
          <a:p>
            <a:r>
              <a:rPr lang="en-US" dirty="0" smtClean="0"/>
              <a:t>Slide  33</a:t>
            </a:r>
            <a:endParaRPr lang="en-US" dirty="0"/>
          </a:p>
        </p:txBody>
      </p:sp>
    </p:spTree>
    <p:extLst>
      <p:ext uri="{BB962C8B-B14F-4D97-AF65-F5344CB8AC3E}">
        <p14:creationId xmlns:p14="http://schemas.microsoft.com/office/powerpoint/2010/main" val="14863497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1995" y="889960"/>
            <a:ext cx="10515600" cy="4351338"/>
          </a:xfrm>
        </p:spPr>
        <p:txBody>
          <a:bodyPr>
            <a:normAutofit/>
          </a:bodyPr>
          <a:lstStyle/>
          <a:p>
            <a:pPr marL="0" indent="0">
              <a:buNone/>
            </a:pPr>
            <a:r>
              <a:rPr lang="en-US" sz="4800" b="1" dirty="0"/>
              <a:t>Lesson 5: </a:t>
            </a:r>
          </a:p>
          <a:p>
            <a:pPr marL="0" indent="0">
              <a:buNone/>
            </a:pPr>
            <a:r>
              <a:rPr lang="en-US" sz="4800" dirty="0"/>
              <a:t>Connecting </a:t>
            </a:r>
            <a:r>
              <a:rPr lang="el-GR" sz="4800" dirty="0">
                <a:latin typeface="Calibri" panose="020F0502020204030204" pitchFamily="34" charset="0"/>
                <a:cs typeface="Calibri" panose="020F0502020204030204" pitchFamily="34" charset="0"/>
              </a:rPr>
              <a:t>Δ</a:t>
            </a:r>
            <a:r>
              <a:rPr lang="en-US" sz="4800" i="1" dirty="0">
                <a:latin typeface="Calibri" panose="020F0502020204030204" pitchFamily="34" charset="0"/>
                <a:cs typeface="Calibri" panose="020F0502020204030204" pitchFamily="34" charset="0"/>
              </a:rPr>
              <a:t>y</a:t>
            </a:r>
            <a:r>
              <a:rPr lang="en-US" sz="4800" dirty="0">
                <a:latin typeface="Calibri" panose="020F0502020204030204" pitchFamily="34" charset="0"/>
                <a:cs typeface="Calibri" panose="020F0502020204030204" pitchFamily="34" charset="0"/>
              </a:rPr>
              <a:t> = </a:t>
            </a:r>
            <a:r>
              <a:rPr lang="en-US" sz="4800" i="1" dirty="0">
                <a:latin typeface="Calibri" panose="020F0502020204030204" pitchFamily="34" charset="0"/>
                <a:cs typeface="Calibri" panose="020F0502020204030204" pitchFamily="34" charset="0"/>
              </a:rPr>
              <a:t>m</a:t>
            </a:r>
            <a:r>
              <a:rPr lang="en-US" sz="4800" dirty="0">
                <a:latin typeface="Calibri" panose="020F0502020204030204" pitchFamily="34" charset="0"/>
                <a:cs typeface="Calibri" panose="020F0502020204030204" pitchFamily="34" charset="0"/>
              </a:rPr>
              <a:t>(</a:t>
            </a:r>
            <a:r>
              <a:rPr lang="el-GR" sz="4800" dirty="0">
                <a:latin typeface="Calibri" panose="020F0502020204030204" pitchFamily="34" charset="0"/>
                <a:cs typeface="Calibri" panose="020F0502020204030204" pitchFamily="34" charset="0"/>
              </a:rPr>
              <a:t>Δ</a:t>
            </a:r>
            <a:r>
              <a:rPr lang="en-US" sz="4800" i="1" dirty="0">
                <a:latin typeface="Calibri" panose="020F0502020204030204" pitchFamily="34" charset="0"/>
                <a:cs typeface="Calibri" panose="020F0502020204030204" pitchFamily="34" charset="0"/>
              </a:rPr>
              <a:t>x</a:t>
            </a:r>
            <a:r>
              <a:rPr lang="en-US" sz="4800" dirty="0">
                <a:latin typeface="Calibri" panose="020F0502020204030204" pitchFamily="34" charset="0"/>
                <a:cs typeface="Calibri" panose="020F0502020204030204" pitchFamily="34" charset="0"/>
              </a:rPr>
              <a:t>) to writing a function that works for any given point. </a:t>
            </a:r>
            <a:endParaRPr lang="en-US" sz="4800" dirty="0"/>
          </a:p>
        </p:txBody>
      </p:sp>
      <p:sp>
        <p:nvSpPr>
          <p:cNvPr id="4" name="Rectangle 3"/>
          <p:cNvSpPr/>
          <p:nvPr/>
        </p:nvSpPr>
        <p:spPr>
          <a:xfrm>
            <a:off x="10494918" y="6221450"/>
            <a:ext cx="973343" cy="369332"/>
          </a:xfrm>
          <a:prstGeom prst="rect">
            <a:avLst/>
          </a:prstGeom>
        </p:spPr>
        <p:txBody>
          <a:bodyPr wrap="none">
            <a:spAutoFit/>
          </a:bodyPr>
          <a:lstStyle/>
          <a:p>
            <a:r>
              <a:rPr lang="en-US" dirty="0"/>
              <a:t>Slide </a:t>
            </a:r>
            <a:r>
              <a:rPr lang="en-US" dirty="0" smtClean="0"/>
              <a:t> 34</a:t>
            </a:r>
            <a:endParaRPr lang="en-US" dirty="0"/>
          </a:p>
        </p:txBody>
      </p:sp>
    </p:spTree>
    <p:extLst>
      <p:ext uri="{BB962C8B-B14F-4D97-AF65-F5344CB8AC3E}">
        <p14:creationId xmlns:p14="http://schemas.microsoft.com/office/powerpoint/2010/main" val="31017225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81" y="365125"/>
            <a:ext cx="11695814" cy="1325563"/>
          </a:xfrm>
        </p:spPr>
        <p:txBody>
          <a:bodyPr>
            <a:normAutofit/>
          </a:bodyPr>
          <a:lstStyle/>
          <a:p>
            <a:r>
              <a:rPr lang="en-US" b="1" dirty="0"/>
              <a:t>Lesson 5: </a:t>
            </a:r>
            <a:r>
              <a:rPr lang="en-US" dirty="0"/>
              <a:t>Write a function that works for any given point. </a:t>
            </a:r>
          </a:p>
        </p:txBody>
      </p:sp>
      <p:sp>
        <p:nvSpPr>
          <p:cNvPr id="3" name="Content Placeholder 2"/>
          <p:cNvSpPr>
            <a:spLocks noGrp="1"/>
          </p:cNvSpPr>
          <p:nvPr>
            <p:ph idx="1"/>
          </p:nvPr>
        </p:nvSpPr>
        <p:spPr>
          <a:xfrm>
            <a:off x="838200" y="1825625"/>
            <a:ext cx="4912360" cy="4351338"/>
          </a:xfrm>
        </p:spPr>
        <p:txBody>
          <a:bodyPr/>
          <a:lstStyle/>
          <a:p>
            <a:pPr marL="0" indent="0">
              <a:buNone/>
            </a:pPr>
            <a:endParaRPr lang="en-US" dirty="0"/>
          </a:p>
        </p:txBody>
      </p:sp>
      <p:grpSp>
        <p:nvGrpSpPr>
          <p:cNvPr id="15" name="Group 14"/>
          <p:cNvGrpSpPr/>
          <p:nvPr/>
        </p:nvGrpSpPr>
        <p:grpSpPr>
          <a:xfrm>
            <a:off x="671946" y="1690686"/>
            <a:ext cx="5340927" cy="4980277"/>
            <a:chOff x="0" y="0"/>
            <a:chExt cx="1933575" cy="2038350"/>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933575" cy="2038350"/>
            </a:xfrm>
            <a:prstGeom prst="rect">
              <a:avLst/>
            </a:prstGeom>
          </p:spPr>
        </p:pic>
        <p:sp>
          <p:nvSpPr>
            <p:cNvPr id="17" name="Oval 16"/>
            <p:cNvSpPr/>
            <p:nvPr/>
          </p:nvSpPr>
          <p:spPr>
            <a:xfrm>
              <a:off x="199958" y="1134375"/>
              <a:ext cx="57150" cy="66675"/>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1" name="Oval 20"/>
          <p:cNvSpPr/>
          <p:nvPr/>
        </p:nvSpPr>
        <p:spPr>
          <a:xfrm>
            <a:off x="1581773" y="3524315"/>
            <a:ext cx="157860" cy="162906"/>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23" name="Straight Arrow Connector 22"/>
          <p:cNvCxnSpPr/>
          <p:nvPr/>
        </p:nvCxnSpPr>
        <p:spPr>
          <a:xfrm flipV="1">
            <a:off x="1057434" y="2126974"/>
            <a:ext cx="1188809" cy="3104568"/>
          </a:xfrm>
          <a:prstGeom prst="straightConnector1">
            <a:avLst/>
          </a:prstGeom>
          <a:ln w="666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0310446" y="6325786"/>
            <a:ext cx="1881554" cy="369332"/>
          </a:xfrm>
          <a:prstGeom prst="rect">
            <a:avLst/>
          </a:prstGeom>
          <a:noFill/>
        </p:spPr>
        <p:txBody>
          <a:bodyPr wrap="square" rtlCol="0">
            <a:spAutoFit/>
          </a:bodyPr>
          <a:lstStyle/>
          <a:p>
            <a:r>
              <a:rPr lang="en-US" dirty="0" smtClean="0"/>
              <a:t>Slide  35</a:t>
            </a:r>
            <a:endParaRPr lang="en-US" dirty="0"/>
          </a:p>
        </p:txBody>
      </p:sp>
      <p:sp>
        <p:nvSpPr>
          <p:cNvPr id="6" name="TextBox 5"/>
          <p:cNvSpPr txBox="1"/>
          <p:nvPr/>
        </p:nvSpPr>
        <p:spPr>
          <a:xfrm>
            <a:off x="6012873" y="1825625"/>
            <a:ext cx="5615910" cy="4524315"/>
          </a:xfrm>
          <a:prstGeom prst="rect">
            <a:avLst/>
          </a:prstGeom>
          <a:noFill/>
        </p:spPr>
        <p:txBody>
          <a:bodyPr wrap="square" rtlCol="0">
            <a:spAutoFit/>
          </a:bodyPr>
          <a:lstStyle/>
          <a:p>
            <a:pPr marL="514350" indent="-514350">
              <a:buAutoNum type="arabicPeriod"/>
            </a:pPr>
            <a:r>
              <a:rPr lang="en-US" sz="3200" dirty="0"/>
              <a:t>What do you know about  the linear function?</a:t>
            </a:r>
          </a:p>
          <a:p>
            <a:pPr marL="514350" indent="-514350">
              <a:buAutoNum type="arabicPeriod"/>
            </a:pPr>
            <a:endParaRPr lang="en-US" sz="3200" dirty="0"/>
          </a:p>
          <a:p>
            <a:pPr marL="514350" indent="-514350">
              <a:buAutoNum type="arabicPeriod"/>
            </a:pPr>
            <a:endParaRPr lang="en-US" sz="3200" dirty="0"/>
          </a:p>
          <a:p>
            <a:pPr marL="514350" indent="-514350">
              <a:buAutoNum type="arabicPeriod"/>
            </a:pPr>
            <a:r>
              <a:rPr lang="en-US" sz="3200" dirty="0"/>
              <a:t>Write a function that goes from one of the points to any point (</a:t>
            </a:r>
            <a:r>
              <a:rPr lang="en-US" sz="3200" i="1" dirty="0"/>
              <a:t>x</a:t>
            </a:r>
            <a:r>
              <a:rPr lang="en-US" sz="3200" dirty="0"/>
              <a:t>, </a:t>
            </a:r>
            <a:r>
              <a:rPr lang="en-US" sz="3200" i="1" dirty="0"/>
              <a:t>y</a:t>
            </a:r>
            <a:r>
              <a:rPr lang="en-US" sz="3200" dirty="0"/>
              <a:t>). </a:t>
            </a:r>
          </a:p>
          <a:p>
            <a:pPr marL="514350" indent="-514350">
              <a:buAutoNum type="arabicPeriod"/>
            </a:pPr>
            <a:endParaRPr lang="en-US" sz="3200" dirty="0"/>
          </a:p>
          <a:p>
            <a:pPr marL="514350" indent="-514350">
              <a:buAutoNum type="arabicPeriod"/>
            </a:pPr>
            <a:endParaRPr lang="en-US" sz="3200" dirty="0"/>
          </a:p>
        </p:txBody>
      </p:sp>
    </p:spTree>
    <p:extLst>
      <p:ext uri="{BB962C8B-B14F-4D97-AF65-F5344CB8AC3E}">
        <p14:creationId xmlns:p14="http://schemas.microsoft.com/office/powerpoint/2010/main" val="17916517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496" y="130605"/>
            <a:ext cx="11610753" cy="1325563"/>
          </a:xfrm>
        </p:spPr>
        <p:txBody>
          <a:bodyPr>
            <a:normAutofit/>
          </a:bodyPr>
          <a:lstStyle/>
          <a:p>
            <a:r>
              <a:rPr lang="en-US" b="1" dirty="0"/>
              <a:t>Lesson 5: </a:t>
            </a:r>
            <a:br>
              <a:rPr lang="en-US" b="1" dirty="0"/>
            </a:br>
            <a:r>
              <a:rPr lang="en-US" dirty="0"/>
              <a:t>Write a function that works for any given point. </a:t>
            </a:r>
          </a:p>
        </p:txBody>
      </p:sp>
      <p:sp>
        <p:nvSpPr>
          <p:cNvPr id="3" name="Content Placeholder 2"/>
          <p:cNvSpPr>
            <a:spLocks noGrp="1"/>
          </p:cNvSpPr>
          <p:nvPr>
            <p:ph idx="1"/>
          </p:nvPr>
        </p:nvSpPr>
        <p:spPr>
          <a:xfrm>
            <a:off x="838200" y="1825625"/>
            <a:ext cx="4912360" cy="4351338"/>
          </a:xfrm>
        </p:spPr>
        <p:txBody>
          <a:bodyPr/>
          <a:lstStyle/>
          <a:p>
            <a:pPr marL="0" indent="0">
              <a:buNone/>
            </a:pPr>
            <a:endParaRPr lang="en-US" dirty="0"/>
          </a:p>
        </p:txBody>
      </p:sp>
      <p:grpSp>
        <p:nvGrpSpPr>
          <p:cNvPr id="15" name="Group 14"/>
          <p:cNvGrpSpPr/>
          <p:nvPr/>
        </p:nvGrpSpPr>
        <p:grpSpPr>
          <a:xfrm>
            <a:off x="671946" y="1690686"/>
            <a:ext cx="5340927" cy="4980277"/>
            <a:chOff x="0" y="0"/>
            <a:chExt cx="1933575" cy="2038350"/>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933575" cy="2038350"/>
            </a:xfrm>
            <a:prstGeom prst="rect">
              <a:avLst/>
            </a:prstGeom>
          </p:spPr>
        </p:pic>
        <p:sp>
          <p:nvSpPr>
            <p:cNvPr id="17" name="Oval 16"/>
            <p:cNvSpPr/>
            <p:nvPr/>
          </p:nvSpPr>
          <p:spPr>
            <a:xfrm>
              <a:off x="199958" y="1134375"/>
              <a:ext cx="57150" cy="66675"/>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1" name="Oval 20"/>
          <p:cNvSpPr/>
          <p:nvPr/>
        </p:nvSpPr>
        <p:spPr>
          <a:xfrm>
            <a:off x="1581773" y="3524315"/>
            <a:ext cx="157860" cy="162906"/>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23" name="Straight Arrow Connector 22"/>
          <p:cNvCxnSpPr/>
          <p:nvPr/>
        </p:nvCxnSpPr>
        <p:spPr>
          <a:xfrm flipV="1">
            <a:off x="1057434" y="2126974"/>
            <a:ext cx="1188809" cy="3104568"/>
          </a:xfrm>
          <a:prstGeom prst="straightConnector1">
            <a:avLst/>
          </a:prstGeom>
          <a:ln w="666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p:cNvSpPr txBox="1"/>
              <p:nvPr/>
            </p:nvSpPr>
            <p:spPr>
              <a:xfrm>
                <a:off x="5575551" y="1492057"/>
                <a:ext cx="5615910" cy="7478970"/>
              </a:xfrm>
              <a:prstGeom prst="rect">
                <a:avLst/>
              </a:prstGeom>
              <a:noFill/>
            </p:spPr>
            <p:txBody>
              <a:bodyPr wrap="square" rtlCol="0">
                <a:spAutoFit/>
              </a:bodyPr>
              <a:lstStyle/>
              <a:p>
                <a:r>
                  <a:rPr lang="en-US" sz="3200" dirty="0"/>
                  <a:t>3. Compare the two different functions using various points on the given line. </a:t>
                </a:r>
              </a:p>
              <a:p>
                <a:r>
                  <a:rPr lang="en-US" sz="3200" dirty="0"/>
                  <a:t>	a. (</a:t>
                </a:r>
                <a:r>
                  <a:rPr lang="en-US" sz="3200" i="1" dirty="0"/>
                  <a:t>y</a:t>
                </a:r>
                <a:r>
                  <a:rPr lang="en-US" sz="3200" dirty="0"/>
                  <a:t> + 1) = 3(</a:t>
                </a:r>
                <a:r>
                  <a:rPr lang="en-US" sz="3200" i="1" dirty="0"/>
                  <a:t>x</a:t>
                </a:r>
                <a:r>
                  <a:rPr lang="en-US" sz="3200" dirty="0"/>
                  <a:t> + 5)</a:t>
                </a:r>
              </a:p>
              <a:p>
                <a:endParaRPr lang="en-US" sz="3200" dirty="0"/>
              </a:p>
              <a:p>
                <a:r>
                  <a:rPr lang="en-US" sz="3200" dirty="0"/>
                  <a:t>	b. (</a:t>
                </a:r>
                <a:r>
                  <a:rPr lang="en-US" sz="3200" i="1" dirty="0"/>
                  <a:t>y</a:t>
                </a:r>
                <a:r>
                  <a:rPr lang="en-US" sz="3200" dirty="0"/>
                  <a:t> – 2) = </a:t>
                </a:r>
                <a14:m>
                  <m:oMath xmlns:m="http://schemas.openxmlformats.org/officeDocument/2006/math">
                    <m:r>
                      <a:rPr lang="en-US" sz="3200" i="1">
                        <a:latin typeface="Cambria Math" panose="02040503050406030204" pitchFamily="18" charset="0"/>
                      </a:rPr>
                      <m:t>3</m:t>
                    </m:r>
                  </m:oMath>
                </a14:m>
                <a:r>
                  <a:rPr lang="en-US" sz="3200" dirty="0"/>
                  <a:t>(</a:t>
                </a:r>
                <a:r>
                  <a:rPr lang="en-US" sz="3200" i="1" dirty="0"/>
                  <a:t>x</a:t>
                </a:r>
                <a:r>
                  <a:rPr lang="en-US" sz="3200" dirty="0"/>
                  <a:t> + 4)</a:t>
                </a:r>
              </a:p>
              <a:p>
                <a:endParaRPr lang="en-US" sz="3200" dirty="0"/>
              </a:p>
              <a:p>
                <a:r>
                  <a:rPr lang="en-US" sz="3200" dirty="0"/>
                  <a:t>4. Are there other given points we could use to arrive at the same function?</a:t>
                </a:r>
              </a:p>
              <a:p>
                <a:endParaRPr lang="en-US" sz="3200" dirty="0"/>
              </a:p>
              <a:p>
                <a:pPr marL="514350" indent="-514350">
                  <a:buAutoNum type="arabicPeriod"/>
                </a:pPr>
                <a:endParaRPr lang="en-US" sz="3200" dirty="0"/>
              </a:p>
              <a:p>
                <a:pPr marL="514350" indent="-514350">
                  <a:buAutoNum type="arabicPeriod"/>
                </a:pPr>
                <a:endParaRPr lang="en-US" sz="3200" dirty="0"/>
              </a:p>
              <a:p>
                <a:pPr marL="514350" indent="-514350">
                  <a:buAutoNum type="arabicPeriod"/>
                </a:pPr>
                <a:endParaRPr lang="en-US" sz="3200" dirty="0"/>
              </a:p>
              <a:p>
                <a:pPr marL="514350" indent="-514350">
                  <a:buAutoNum type="arabicPeriod"/>
                </a:pPr>
                <a:endParaRPr lang="en-US" sz="3200" dirty="0"/>
              </a:p>
            </p:txBody>
          </p:sp>
        </mc:Choice>
        <mc:Fallback xmlns="">
          <p:sp>
            <p:nvSpPr>
              <p:cNvPr id="6" name="TextBox 5"/>
              <p:cNvSpPr txBox="1">
                <a:spLocks noRot="1" noChangeAspect="1" noMove="1" noResize="1" noEditPoints="1" noAdjustHandles="1" noChangeArrowheads="1" noChangeShapeType="1" noTextEdit="1"/>
              </p:cNvSpPr>
              <p:nvPr/>
            </p:nvSpPr>
            <p:spPr>
              <a:xfrm>
                <a:off x="5575551" y="1492057"/>
                <a:ext cx="5615910" cy="7478970"/>
              </a:xfrm>
              <a:prstGeom prst="rect">
                <a:avLst/>
              </a:prstGeom>
              <a:blipFill rotWithShape="0">
                <a:blip r:embed="rId4"/>
                <a:stretch>
                  <a:fillRect l="-2823" t="-1059"/>
                </a:stretch>
              </a:blipFill>
            </p:spPr>
            <p:txBody>
              <a:bodyPr/>
              <a:lstStyle/>
              <a:p>
                <a:r>
                  <a:rPr lang="en-US">
                    <a:noFill/>
                  </a:rPr>
                  <a:t> </a:t>
                </a:r>
              </a:p>
            </p:txBody>
          </p:sp>
        </mc:Fallback>
      </mc:AlternateContent>
      <p:sp>
        <p:nvSpPr>
          <p:cNvPr id="4" name="TextBox 3"/>
          <p:cNvSpPr txBox="1"/>
          <p:nvPr/>
        </p:nvSpPr>
        <p:spPr>
          <a:xfrm>
            <a:off x="9633098" y="6176963"/>
            <a:ext cx="1786269" cy="369332"/>
          </a:xfrm>
          <a:prstGeom prst="rect">
            <a:avLst/>
          </a:prstGeom>
          <a:noFill/>
        </p:spPr>
        <p:txBody>
          <a:bodyPr wrap="square" rtlCol="0">
            <a:spAutoFit/>
          </a:bodyPr>
          <a:lstStyle/>
          <a:p>
            <a:r>
              <a:rPr lang="en-US" dirty="0" smtClean="0"/>
              <a:t>Slide  36</a:t>
            </a:r>
            <a:endParaRPr lang="en-US" dirty="0"/>
          </a:p>
        </p:txBody>
      </p:sp>
    </p:spTree>
    <p:extLst>
      <p:ext uri="{BB962C8B-B14F-4D97-AF65-F5344CB8AC3E}">
        <p14:creationId xmlns:p14="http://schemas.microsoft.com/office/powerpoint/2010/main" val="12877736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671946" y="1690686"/>
            <a:ext cx="5340927" cy="4980277"/>
            <a:chOff x="0" y="0"/>
            <a:chExt cx="1933575" cy="2038350"/>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933575" cy="2038350"/>
            </a:xfrm>
            <a:prstGeom prst="rect">
              <a:avLst/>
            </a:prstGeom>
          </p:spPr>
        </p:pic>
        <p:sp>
          <p:nvSpPr>
            <p:cNvPr id="17" name="Oval 16"/>
            <p:cNvSpPr/>
            <p:nvPr/>
          </p:nvSpPr>
          <p:spPr>
            <a:xfrm>
              <a:off x="1138404" y="593724"/>
              <a:ext cx="57150" cy="66675"/>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 name="Title 1"/>
          <p:cNvSpPr>
            <a:spLocks noGrp="1"/>
          </p:cNvSpPr>
          <p:nvPr>
            <p:ph type="title"/>
          </p:nvPr>
        </p:nvSpPr>
        <p:spPr>
          <a:xfrm>
            <a:off x="0" y="365125"/>
            <a:ext cx="11929730" cy="1325563"/>
          </a:xfrm>
        </p:spPr>
        <p:txBody>
          <a:bodyPr>
            <a:normAutofit fontScale="90000"/>
          </a:bodyPr>
          <a:lstStyle/>
          <a:p>
            <a:r>
              <a:rPr lang="en-US" b="1" dirty="0"/>
              <a:t>Lesson 5: </a:t>
            </a:r>
            <a:br>
              <a:rPr lang="en-US" b="1" dirty="0"/>
            </a:br>
            <a:r>
              <a:rPr lang="en-US" dirty="0"/>
              <a:t>Write a function that works for any given point. Simplify to slope-intercept form. Document your thinking on the handout. </a:t>
            </a:r>
          </a:p>
        </p:txBody>
      </p:sp>
      <p:grpSp>
        <p:nvGrpSpPr>
          <p:cNvPr id="18" name="Group 17"/>
          <p:cNvGrpSpPr/>
          <p:nvPr/>
        </p:nvGrpSpPr>
        <p:grpSpPr>
          <a:xfrm>
            <a:off x="6179127" y="1690687"/>
            <a:ext cx="5340927" cy="4980277"/>
            <a:chOff x="0" y="0"/>
            <a:chExt cx="1933575" cy="2038350"/>
          </a:xfrm>
        </p:grpSpPr>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933575" cy="2038350"/>
            </a:xfrm>
            <a:prstGeom prst="rect">
              <a:avLst/>
            </a:prstGeom>
          </p:spPr>
        </p:pic>
        <p:sp>
          <p:nvSpPr>
            <p:cNvPr id="20" name="Oval 19"/>
            <p:cNvSpPr/>
            <p:nvPr/>
          </p:nvSpPr>
          <p:spPr>
            <a:xfrm>
              <a:off x="466725" y="723900"/>
              <a:ext cx="57150" cy="66675"/>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1" name="Oval 20"/>
          <p:cNvSpPr/>
          <p:nvPr/>
        </p:nvSpPr>
        <p:spPr>
          <a:xfrm>
            <a:off x="4568813" y="4499675"/>
            <a:ext cx="157860" cy="162906"/>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Oval 21"/>
          <p:cNvSpPr/>
          <p:nvPr/>
        </p:nvSpPr>
        <p:spPr>
          <a:xfrm>
            <a:off x="8959184" y="3823816"/>
            <a:ext cx="157860" cy="162906"/>
          </a:xfrm>
          <a:prstGeom prst="ellipse">
            <a:avLst/>
          </a:prstGeom>
          <a:solidFill>
            <a:sysClr val="windowText" lastClr="000000"/>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23" name="Straight Arrow Connector 22"/>
          <p:cNvCxnSpPr/>
          <p:nvPr/>
        </p:nvCxnSpPr>
        <p:spPr>
          <a:xfrm>
            <a:off x="3525078" y="2531165"/>
            <a:ext cx="1563757" cy="2902226"/>
          </a:xfrm>
          <a:prstGeom prst="straightConnector1">
            <a:avLst/>
          </a:prstGeom>
          <a:ln w="666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527409" y="3304231"/>
            <a:ext cx="3577563" cy="876593"/>
          </a:xfrm>
          <a:prstGeom prst="straightConnector1">
            <a:avLst/>
          </a:prstGeom>
          <a:ln w="666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0413023" y="6325725"/>
            <a:ext cx="1881554" cy="369332"/>
          </a:xfrm>
          <a:prstGeom prst="rect">
            <a:avLst/>
          </a:prstGeom>
          <a:noFill/>
        </p:spPr>
        <p:txBody>
          <a:bodyPr wrap="square" rtlCol="0">
            <a:spAutoFit/>
          </a:bodyPr>
          <a:lstStyle/>
          <a:p>
            <a:r>
              <a:rPr lang="en-US" dirty="0" smtClean="0"/>
              <a:t>Slide  37</a:t>
            </a:r>
            <a:endParaRPr lang="en-US" dirty="0"/>
          </a:p>
        </p:txBody>
      </p:sp>
    </p:spTree>
    <p:extLst>
      <p:ext uri="{BB962C8B-B14F-4D97-AF65-F5344CB8AC3E}">
        <p14:creationId xmlns:p14="http://schemas.microsoft.com/office/powerpoint/2010/main" val="28522683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20" y="599041"/>
            <a:ext cx="11674549" cy="1325563"/>
          </a:xfrm>
        </p:spPr>
        <p:txBody>
          <a:bodyPr>
            <a:normAutofit fontScale="90000"/>
          </a:bodyPr>
          <a:lstStyle/>
          <a:p>
            <a:r>
              <a:rPr lang="en-US" b="1" dirty="0"/>
              <a:t>Lesson 5: </a:t>
            </a:r>
            <a:r>
              <a:rPr lang="en-US" dirty="0"/>
              <a:t>Write a function from the given information. Simplify to slope-intercept form. Document your thinking on the handout.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90971132"/>
              </p:ext>
            </p:extLst>
          </p:nvPr>
        </p:nvGraphicFramePr>
        <p:xfrm>
          <a:off x="2096088" y="2251882"/>
          <a:ext cx="2124220" cy="2653160"/>
        </p:xfrm>
        <a:graphic>
          <a:graphicData uri="http://schemas.openxmlformats.org/drawingml/2006/table">
            <a:tbl>
              <a:tblPr firstRow="1" firstCol="1" bandRow="1">
                <a:tableStyleId>{FABFCF23-3B69-468F-B69F-88F6DE6A72F2}</a:tableStyleId>
              </a:tblPr>
              <a:tblGrid>
                <a:gridCol w="1052124">
                  <a:extLst>
                    <a:ext uri="{9D8B030D-6E8A-4147-A177-3AD203B41FA5}">
                      <a16:colId xmlns:a16="http://schemas.microsoft.com/office/drawing/2014/main" xmlns="" val="1059160923"/>
                    </a:ext>
                  </a:extLst>
                </a:gridCol>
                <a:gridCol w="1072096">
                  <a:extLst>
                    <a:ext uri="{9D8B030D-6E8A-4147-A177-3AD203B41FA5}">
                      <a16:colId xmlns:a16="http://schemas.microsoft.com/office/drawing/2014/main" xmlns="" val="3963868093"/>
                    </a:ext>
                  </a:extLst>
                </a:gridCol>
              </a:tblGrid>
              <a:tr h="530632">
                <a:tc>
                  <a:txBody>
                    <a:bodyPr/>
                    <a:lstStyle/>
                    <a:p>
                      <a:pPr marL="0" marR="0" algn="ctr">
                        <a:lnSpc>
                          <a:spcPct val="107000"/>
                        </a:lnSpc>
                        <a:spcBef>
                          <a:spcPts val="0"/>
                        </a:spcBef>
                        <a:spcAft>
                          <a:spcPts val="0"/>
                        </a:spcAft>
                      </a:pPr>
                      <a:r>
                        <a:rPr lang="en-US" sz="2800" i="1" dirty="0">
                          <a:effectLst/>
                        </a:rPr>
                        <a:t>x</a:t>
                      </a:r>
                      <a:endParaRPr lang="en-US" sz="2800" i="1"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i="1" dirty="0">
                          <a:effectLst/>
                        </a:rPr>
                        <a:t>y</a:t>
                      </a:r>
                      <a:endParaRPr lang="en-US" sz="2800" i="1"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1817564025"/>
                  </a:ext>
                </a:extLst>
              </a:tr>
              <a:tr h="530632">
                <a:tc>
                  <a:txBody>
                    <a:bodyPr/>
                    <a:lstStyle/>
                    <a:p>
                      <a:pPr marL="0" marR="0" algn="ctr">
                        <a:lnSpc>
                          <a:spcPct val="107000"/>
                        </a:lnSpc>
                        <a:spcBef>
                          <a:spcPts val="0"/>
                        </a:spcBef>
                        <a:spcAft>
                          <a:spcPts val="0"/>
                        </a:spcAft>
                      </a:pPr>
                      <a:r>
                        <a:rPr lang="en-US" sz="2800" dirty="0">
                          <a:effectLst/>
                        </a:rPr>
                        <a:t>-3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dirty="0">
                          <a:effectLst/>
                        </a:rPr>
                        <a:t>2.4</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1221732280"/>
                  </a:ext>
                </a:extLst>
              </a:tr>
              <a:tr h="530632">
                <a:tc>
                  <a:txBody>
                    <a:bodyPr/>
                    <a:lstStyle/>
                    <a:p>
                      <a:pPr marL="0" marR="0" algn="ctr">
                        <a:lnSpc>
                          <a:spcPct val="107000"/>
                        </a:lnSpc>
                        <a:spcBef>
                          <a:spcPts val="0"/>
                        </a:spcBef>
                        <a:spcAft>
                          <a:spcPts val="0"/>
                        </a:spcAft>
                      </a:pPr>
                      <a:r>
                        <a:rPr lang="en-US" sz="2800">
                          <a:effectLst/>
                        </a:rPr>
                        <a:t>-1</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dirty="0">
                          <a:effectLst/>
                        </a:rPr>
                        <a:t>2.8</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2823565030"/>
                  </a:ext>
                </a:extLst>
              </a:tr>
              <a:tr h="530632">
                <a:tc>
                  <a:txBody>
                    <a:bodyPr/>
                    <a:lstStyle/>
                    <a:p>
                      <a:pPr marL="0" marR="0" algn="ctr">
                        <a:lnSpc>
                          <a:spcPct val="107000"/>
                        </a:lnSpc>
                        <a:spcBef>
                          <a:spcPts val="0"/>
                        </a:spcBef>
                        <a:spcAft>
                          <a:spcPts val="0"/>
                        </a:spcAft>
                      </a:pPr>
                      <a:r>
                        <a:rPr lang="en-US" sz="2800">
                          <a:effectLst/>
                        </a:rPr>
                        <a:t>0.5</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dirty="0">
                          <a:effectLst/>
                        </a:rPr>
                        <a:t>3.1</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870409782"/>
                  </a:ext>
                </a:extLst>
              </a:tr>
              <a:tr h="530632">
                <a:tc>
                  <a:txBody>
                    <a:bodyPr/>
                    <a:lstStyle/>
                    <a:p>
                      <a:pPr marL="0" marR="0" algn="ctr">
                        <a:lnSpc>
                          <a:spcPct val="107000"/>
                        </a:lnSpc>
                        <a:spcBef>
                          <a:spcPts val="0"/>
                        </a:spcBef>
                        <a:spcAft>
                          <a:spcPts val="0"/>
                        </a:spcAft>
                      </a:pPr>
                      <a:r>
                        <a:rPr lang="en-US" sz="2800">
                          <a:effectLst/>
                        </a:rPr>
                        <a:t>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dirty="0">
                          <a:effectLst/>
                        </a:rPr>
                        <a:t>3.4</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1022822756"/>
                  </a:ext>
                </a:extLst>
              </a:tr>
            </a:tbl>
          </a:graphicData>
        </a:graphic>
      </p:graphicFrame>
      <p:graphicFrame>
        <p:nvGraphicFramePr>
          <p:cNvPr id="7" name="Content Placeholder 4"/>
          <p:cNvGraphicFramePr>
            <a:graphicFrameLocks/>
          </p:cNvGraphicFramePr>
          <p:nvPr>
            <p:extLst>
              <p:ext uri="{D42A27DB-BD31-4B8C-83A1-F6EECF244321}">
                <p14:modId xmlns:p14="http://schemas.microsoft.com/office/powerpoint/2010/main" val="181046701"/>
              </p:ext>
            </p:extLst>
          </p:nvPr>
        </p:nvGraphicFramePr>
        <p:xfrm>
          <a:off x="7122778" y="2251882"/>
          <a:ext cx="2337582" cy="2653160"/>
        </p:xfrm>
        <a:graphic>
          <a:graphicData uri="http://schemas.openxmlformats.org/drawingml/2006/table">
            <a:tbl>
              <a:tblPr firstRow="1" firstCol="1" bandRow="1">
                <a:tableStyleId>{FABFCF23-3B69-468F-B69F-88F6DE6A72F2}</a:tableStyleId>
              </a:tblPr>
              <a:tblGrid>
                <a:gridCol w="1157802">
                  <a:extLst>
                    <a:ext uri="{9D8B030D-6E8A-4147-A177-3AD203B41FA5}">
                      <a16:colId xmlns:a16="http://schemas.microsoft.com/office/drawing/2014/main" xmlns="" val="1059160923"/>
                    </a:ext>
                  </a:extLst>
                </a:gridCol>
                <a:gridCol w="1179780">
                  <a:extLst>
                    <a:ext uri="{9D8B030D-6E8A-4147-A177-3AD203B41FA5}">
                      <a16:colId xmlns:a16="http://schemas.microsoft.com/office/drawing/2014/main" xmlns="" val="3963868093"/>
                    </a:ext>
                  </a:extLst>
                </a:gridCol>
              </a:tblGrid>
              <a:tr h="530632">
                <a:tc>
                  <a:txBody>
                    <a:bodyPr/>
                    <a:lstStyle/>
                    <a:p>
                      <a:pPr marL="0" marR="0" algn="ctr">
                        <a:lnSpc>
                          <a:spcPct val="107000"/>
                        </a:lnSpc>
                        <a:spcBef>
                          <a:spcPts val="0"/>
                        </a:spcBef>
                        <a:spcAft>
                          <a:spcPts val="0"/>
                        </a:spcAft>
                      </a:pPr>
                      <a:r>
                        <a:rPr lang="en-US" sz="2800" i="1" dirty="0">
                          <a:effectLst/>
                        </a:rPr>
                        <a:t>x</a:t>
                      </a:r>
                      <a:endParaRPr lang="en-US" sz="2800" i="1"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i="1" dirty="0">
                          <a:effectLst/>
                        </a:rPr>
                        <a:t>y</a:t>
                      </a:r>
                      <a:endParaRPr lang="en-US" sz="2800" i="1"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1817564025"/>
                  </a:ext>
                </a:extLst>
              </a:tr>
              <a:tr h="530632">
                <a:tc>
                  <a:txBody>
                    <a:bodyPr/>
                    <a:lstStyle/>
                    <a:p>
                      <a:pPr marL="0" marR="0" algn="ctr">
                        <a:lnSpc>
                          <a:spcPct val="107000"/>
                        </a:lnSpc>
                        <a:spcBef>
                          <a:spcPts val="0"/>
                        </a:spcBef>
                        <a:spcAft>
                          <a:spcPts val="0"/>
                        </a:spcAft>
                      </a:pPr>
                      <a:r>
                        <a:rPr lang="en-US" sz="2800" dirty="0">
                          <a:effectLst/>
                        </a:rPr>
                        <a:t>-5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dirty="0">
                          <a:effectLst/>
                        </a:rPr>
                        <a:t>16.25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1221732280"/>
                  </a:ext>
                </a:extLst>
              </a:tr>
              <a:tr h="530632">
                <a:tc>
                  <a:txBody>
                    <a:bodyPr/>
                    <a:lstStyle/>
                    <a:p>
                      <a:pPr marL="0" marR="0" algn="ctr">
                        <a:lnSpc>
                          <a:spcPct val="107000"/>
                        </a:lnSpc>
                        <a:spcBef>
                          <a:spcPts val="0"/>
                        </a:spcBef>
                        <a:spcAft>
                          <a:spcPts val="0"/>
                        </a:spcAft>
                      </a:pPr>
                      <a:r>
                        <a:rPr lang="en-US" sz="2800">
                          <a:effectLst/>
                        </a:rPr>
                        <a:t>-1</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dirty="0">
                          <a:effectLst/>
                        </a:rPr>
                        <a:t>10.25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2823565030"/>
                  </a:ext>
                </a:extLst>
              </a:tr>
              <a:tr h="530632">
                <a:tc>
                  <a:txBody>
                    <a:bodyPr/>
                    <a:lstStyle/>
                    <a:p>
                      <a:pPr marL="0" marR="0" algn="ctr">
                        <a:lnSpc>
                          <a:spcPct val="107000"/>
                        </a:lnSpc>
                        <a:spcBef>
                          <a:spcPts val="0"/>
                        </a:spcBef>
                        <a:spcAft>
                          <a:spcPts val="0"/>
                        </a:spcAft>
                      </a:pPr>
                      <a:r>
                        <a:rPr lang="en-US" sz="2800" dirty="0">
                          <a:effectLst/>
                        </a:rPr>
                        <a:t>1.5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dirty="0">
                          <a:effectLst/>
                        </a:rPr>
                        <a:t>6.5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870409782"/>
                  </a:ext>
                </a:extLst>
              </a:tr>
              <a:tr h="530632">
                <a:tc>
                  <a:txBody>
                    <a:bodyPr/>
                    <a:lstStyle/>
                    <a:p>
                      <a:pPr marL="0" marR="0" algn="ctr">
                        <a:lnSpc>
                          <a:spcPct val="107000"/>
                        </a:lnSpc>
                        <a:spcBef>
                          <a:spcPts val="0"/>
                        </a:spcBef>
                        <a:spcAft>
                          <a:spcPts val="0"/>
                        </a:spcAft>
                      </a:pPr>
                      <a:r>
                        <a:rPr lang="en-US" sz="2800">
                          <a:effectLst/>
                        </a:rPr>
                        <a:t>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tc>
                  <a:txBody>
                    <a:bodyPr/>
                    <a:lstStyle/>
                    <a:p>
                      <a:pPr marL="0" marR="0" algn="ctr">
                        <a:lnSpc>
                          <a:spcPct val="107000"/>
                        </a:lnSpc>
                        <a:spcBef>
                          <a:spcPts val="0"/>
                        </a:spcBef>
                        <a:spcAft>
                          <a:spcPts val="0"/>
                        </a:spcAft>
                      </a:pPr>
                      <a:r>
                        <a:rPr lang="en-US" sz="2800" dirty="0">
                          <a:effectLst/>
                        </a:rPr>
                        <a:t>5.75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tc>
                <a:extLst>
                  <a:ext uri="{0D108BD9-81ED-4DB2-BD59-A6C34878D82A}">
                    <a16:rowId xmlns:a16="http://schemas.microsoft.com/office/drawing/2014/main" xmlns="" val="1022822756"/>
                  </a:ext>
                </a:extLst>
              </a:tr>
            </a:tbl>
          </a:graphicData>
        </a:graphic>
      </p:graphicFrame>
      <p:sp>
        <p:nvSpPr>
          <p:cNvPr id="6" name="TextBox 5"/>
          <p:cNvSpPr txBox="1"/>
          <p:nvPr/>
        </p:nvSpPr>
        <p:spPr>
          <a:xfrm>
            <a:off x="10413023" y="6132290"/>
            <a:ext cx="1881554" cy="369332"/>
          </a:xfrm>
          <a:prstGeom prst="rect">
            <a:avLst/>
          </a:prstGeom>
          <a:noFill/>
        </p:spPr>
        <p:txBody>
          <a:bodyPr wrap="square" rtlCol="0">
            <a:spAutoFit/>
          </a:bodyPr>
          <a:lstStyle/>
          <a:p>
            <a:r>
              <a:rPr lang="en-US" dirty="0" smtClean="0"/>
              <a:t>Slide  38</a:t>
            </a:r>
            <a:endParaRPr lang="en-US" dirty="0"/>
          </a:p>
        </p:txBody>
      </p:sp>
    </p:spTree>
    <p:extLst>
      <p:ext uri="{BB962C8B-B14F-4D97-AF65-F5344CB8AC3E}">
        <p14:creationId xmlns:p14="http://schemas.microsoft.com/office/powerpoint/2010/main" val="2257829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Lesson 5: </a:t>
            </a:r>
            <a:r>
              <a:rPr lang="en-US" dirty="0"/>
              <a:t>Application of linear functions. </a:t>
            </a:r>
          </a:p>
        </p:txBody>
      </p:sp>
      <p:sp>
        <p:nvSpPr>
          <p:cNvPr id="3" name="Content Placeholder 2"/>
          <p:cNvSpPr>
            <a:spLocks noGrp="1"/>
          </p:cNvSpPr>
          <p:nvPr>
            <p:ph idx="1"/>
          </p:nvPr>
        </p:nvSpPr>
        <p:spPr>
          <a:xfrm>
            <a:off x="170121" y="1825625"/>
            <a:ext cx="11183679" cy="4351338"/>
          </a:xfrm>
        </p:spPr>
        <p:txBody>
          <a:bodyPr/>
          <a:lstStyle/>
          <a:p>
            <a:pPr marL="0" indent="0">
              <a:buNone/>
            </a:pPr>
            <a:r>
              <a:rPr lang="en-US" sz="3600" dirty="0"/>
              <a:t>Student </a:t>
            </a:r>
            <a:r>
              <a:rPr lang="en-US" sz="3600" dirty="0" smtClean="0"/>
              <a:t>Council </a:t>
            </a:r>
            <a:r>
              <a:rPr lang="en-US" sz="3600" dirty="0"/>
              <a:t>is purchasing stickers as a fundraiser. </a:t>
            </a:r>
            <a:r>
              <a:rPr lang="en-US" sz="3600" dirty="0" smtClean="0"/>
              <a:t>Company A </a:t>
            </a:r>
            <a:r>
              <a:rPr lang="en-US" sz="3600" dirty="0"/>
              <a:t>only </a:t>
            </a:r>
            <a:r>
              <a:rPr lang="en-US" sz="3600" dirty="0" smtClean="0"/>
              <a:t>sells </a:t>
            </a:r>
            <a:r>
              <a:rPr lang="en-US" sz="3600" dirty="0"/>
              <a:t>stickers in sets of 100. The first 100 stickers are $</a:t>
            </a:r>
            <a:r>
              <a:rPr lang="en-US" sz="3600" dirty="0" smtClean="0"/>
              <a:t>18.00, </a:t>
            </a:r>
            <a:r>
              <a:rPr lang="en-US" sz="3600" dirty="0"/>
              <a:t>which also includes a one time flat fee for shipping. For every set </a:t>
            </a:r>
            <a:r>
              <a:rPr lang="en-US" sz="3600" dirty="0" smtClean="0"/>
              <a:t>after the initial 100 stickers, it costs </a:t>
            </a:r>
            <a:r>
              <a:rPr lang="en-US" sz="3600" dirty="0"/>
              <a:t>$12. Write the function for </a:t>
            </a:r>
            <a:r>
              <a:rPr lang="en-US" sz="3600" dirty="0" smtClean="0"/>
              <a:t>the </a:t>
            </a:r>
            <a:r>
              <a:rPr lang="en-US" sz="3600" dirty="0"/>
              <a:t>scenario. </a:t>
            </a:r>
          </a:p>
          <a:p>
            <a:pPr marL="0" indent="0">
              <a:buNone/>
            </a:pPr>
            <a:endParaRPr lang="en-US" dirty="0"/>
          </a:p>
        </p:txBody>
      </p:sp>
      <p:sp>
        <p:nvSpPr>
          <p:cNvPr id="5" name="TextBox 4"/>
          <p:cNvSpPr txBox="1"/>
          <p:nvPr/>
        </p:nvSpPr>
        <p:spPr>
          <a:xfrm>
            <a:off x="10292316" y="6176963"/>
            <a:ext cx="2550042" cy="369332"/>
          </a:xfrm>
          <a:prstGeom prst="rect">
            <a:avLst/>
          </a:prstGeom>
          <a:noFill/>
        </p:spPr>
        <p:txBody>
          <a:bodyPr wrap="square" rtlCol="0">
            <a:spAutoFit/>
          </a:bodyPr>
          <a:lstStyle/>
          <a:p>
            <a:r>
              <a:rPr lang="en-US" dirty="0" smtClean="0"/>
              <a:t>Slide  39</a:t>
            </a:r>
            <a:endParaRPr lang="en-US" dirty="0"/>
          </a:p>
        </p:txBody>
      </p:sp>
    </p:spTree>
    <p:extLst>
      <p:ext uri="{BB962C8B-B14F-4D97-AF65-F5344CB8AC3E}">
        <p14:creationId xmlns:p14="http://schemas.microsoft.com/office/powerpoint/2010/main" val="21927543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37535"/>
            <a:ext cx="10515600" cy="1325563"/>
          </a:xfrm>
        </p:spPr>
        <p:txBody>
          <a:bodyPr/>
          <a:lstStyle/>
          <a:p>
            <a:r>
              <a:rPr lang="en-US" b="1" dirty="0"/>
              <a:t>Lesson 5</a:t>
            </a:r>
            <a:r>
              <a:rPr lang="en-US" b="1" dirty="0" smtClean="0"/>
              <a:t>:</a:t>
            </a:r>
            <a:br>
              <a:rPr lang="en-US" b="1" dirty="0" smtClean="0"/>
            </a:br>
            <a:r>
              <a:rPr lang="en-US" dirty="0" smtClean="0"/>
              <a:t>Given </a:t>
            </a:r>
            <a:r>
              <a:rPr lang="en-US" dirty="0"/>
              <a:t>the context, write the linear function. </a:t>
            </a:r>
          </a:p>
        </p:txBody>
      </p:sp>
      <p:sp>
        <p:nvSpPr>
          <p:cNvPr id="3" name="Content Placeholder 2"/>
          <p:cNvSpPr>
            <a:spLocks noGrp="1"/>
          </p:cNvSpPr>
          <p:nvPr>
            <p:ph idx="1"/>
          </p:nvPr>
        </p:nvSpPr>
        <p:spPr>
          <a:xfrm>
            <a:off x="419100" y="1825625"/>
            <a:ext cx="11353800" cy="4351338"/>
          </a:xfrm>
        </p:spPr>
        <p:txBody>
          <a:bodyPr/>
          <a:lstStyle/>
          <a:p>
            <a:pPr marL="0" indent="0">
              <a:buNone/>
            </a:pPr>
            <a:r>
              <a:rPr lang="en-US" sz="3600" dirty="0"/>
              <a:t>Your family is renting a beach house this summer. The company charges a processing fee and a daily fee. Your cousin rented the beach house for 4 </a:t>
            </a:r>
            <a:r>
              <a:rPr lang="en-US" sz="3600" dirty="0" smtClean="0"/>
              <a:t>days and paid $450.  Your </a:t>
            </a:r>
            <a:r>
              <a:rPr lang="en-US" sz="3600" dirty="0"/>
              <a:t>friend rented the same beach house for 6 days and paid $654. Find the function that represents the scenario. </a:t>
            </a:r>
          </a:p>
          <a:p>
            <a:pPr marL="0" indent="0">
              <a:buNone/>
            </a:pPr>
            <a:endParaRPr lang="en-US" sz="3600" dirty="0"/>
          </a:p>
          <a:p>
            <a:pPr marL="0" indent="0">
              <a:buNone/>
            </a:pPr>
            <a:r>
              <a:rPr lang="en-US" sz="3600" dirty="0"/>
              <a:t>What is the daily fee? Processing fee? Explain. </a:t>
            </a:r>
          </a:p>
          <a:p>
            <a:pPr marL="0" indent="0">
              <a:buNone/>
            </a:pPr>
            <a:endParaRPr lang="en-US" dirty="0"/>
          </a:p>
        </p:txBody>
      </p:sp>
      <p:sp>
        <p:nvSpPr>
          <p:cNvPr id="4" name="Rectangle 3"/>
          <p:cNvSpPr/>
          <p:nvPr/>
        </p:nvSpPr>
        <p:spPr>
          <a:xfrm>
            <a:off x="10014255" y="6070158"/>
            <a:ext cx="973343" cy="369332"/>
          </a:xfrm>
          <a:prstGeom prst="rect">
            <a:avLst/>
          </a:prstGeom>
        </p:spPr>
        <p:txBody>
          <a:bodyPr wrap="none">
            <a:spAutoFit/>
          </a:bodyPr>
          <a:lstStyle/>
          <a:p>
            <a:r>
              <a:rPr lang="en-US" dirty="0"/>
              <a:t>Slide </a:t>
            </a:r>
            <a:r>
              <a:rPr lang="en-US" dirty="0" smtClean="0"/>
              <a:t> 40</a:t>
            </a:r>
            <a:endParaRPr lang="en-US" dirty="0"/>
          </a:p>
        </p:txBody>
      </p:sp>
    </p:spTree>
    <p:extLst>
      <p:ext uri="{BB962C8B-B14F-4D97-AF65-F5344CB8AC3E}">
        <p14:creationId xmlns:p14="http://schemas.microsoft.com/office/powerpoint/2010/main" val="20280953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772" y="365125"/>
            <a:ext cx="10971028" cy="1325563"/>
          </a:xfrm>
        </p:spPr>
        <p:txBody>
          <a:bodyPr/>
          <a:lstStyle/>
          <a:p>
            <a:r>
              <a:rPr lang="en-US" b="1" dirty="0"/>
              <a:t>Lesson 5: </a:t>
            </a:r>
            <a:r>
              <a:rPr lang="en-US" b="1" dirty="0" smtClean="0"/>
              <a:t/>
            </a:r>
            <a:br>
              <a:rPr lang="en-US" b="1" dirty="0" smtClean="0"/>
            </a:br>
            <a:r>
              <a:rPr lang="en-US" b="1" dirty="0" smtClean="0"/>
              <a:t>Ticket Out The Door:  </a:t>
            </a:r>
            <a:r>
              <a:rPr lang="en-US" dirty="0" smtClean="0"/>
              <a:t>What </a:t>
            </a:r>
            <a:r>
              <a:rPr lang="en-US" dirty="0"/>
              <a:t>would you do?</a:t>
            </a:r>
          </a:p>
        </p:txBody>
      </p:sp>
      <p:sp>
        <p:nvSpPr>
          <p:cNvPr id="3" name="Content Placeholder 2"/>
          <p:cNvSpPr>
            <a:spLocks noGrp="1"/>
          </p:cNvSpPr>
          <p:nvPr>
            <p:ph idx="1"/>
          </p:nvPr>
        </p:nvSpPr>
        <p:spPr>
          <a:xfrm>
            <a:off x="382772" y="1825625"/>
            <a:ext cx="10971028" cy="4351338"/>
          </a:xfrm>
        </p:spPr>
        <p:txBody>
          <a:bodyPr/>
          <a:lstStyle/>
          <a:p>
            <a:pPr marL="0" indent="0">
              <a:buNone/>
            </a:pPr>
            <a:r>
              <a:rPr lang="en-US" sz="3600" dirty="0"/>
              <a:t>Your teacher </a:t>
            </a:r>
            <a:r>
              <a:rPr lang="en-US" sz="3600" dirty="0" smtClean="0"/>
              <a:t>presents any two given points which </a:t>
            </a:r>
            <a:r>
              <a:rPr lang="en-US" sz="3600" dirty="0"/>
              <a:t>are not on </a:t>
            </a:r>
            <a:r>
              <a:rPr lang="en-US" sz="3600" dirty="0" smtClean="0"/>
              <a:t>the y-axis.</a:t>
            </a:r>
          </a:p>
          <a:p>
            <a:pPr marL="0" indent="0">
              <a:buNone/>
            </a:pPr>
            <a:endParaRPr lang="en-US" sz="3600" dirty="0" smtClean="0"/>
          </a:p>
          <a:p>
            <a:pPr marL="0" indent="0">
              <a:buNone/>
            </a:pPr>
            <a:r>
              <a:rPr lang="en-US" sz="3600" dirty="0" smtClean="0"/>
              <a:t>Write </a:t>
            </a:r>
            <a:r>
              <a:rPr lang="en-US" sz="3600" dirty="0"/>
              <a:t>a linear </a:t>
            </a:r>
            <a:r>
              <a:rPr lang="en-US" sz="3600" dirty="0" smtClean="0"/>
              <a:t>function that would be appropriate for this situation.  What information do you need to identify? Which form would you choose and why? Provide an example to prove your reasoning.</a:t>
            </a:r>
            <a:endParaRPr lang="en-US" sz="3600" dirty="0"/>
          </a:p>
          <a:p>
            <a:pPr marL="514350" indent="-514350">
              <a:buAutoNum type="arabicPeriod"/>
            </a:pPr>
            <a:endParaRPr lang="en-US" sz="3600" dirty="0"/>
          </a:p>
          <a:p>
            <a:pPr marL="0" indent="0">
              <a:buNone/>
            </a:pPr>
            <a:endParaRPr lang="en-US" dirty="0"/>
          </a:p>
        </p:txBody>
      </p:sp>
      <p:sp>
        <p:nvSpPr>
          <p:cNvPr id="4" name="Rectangle 3"/>
          <p:cNvSpPr/>
          <p:nvPr/>
        </p:nvSpPr>
        <p:spPr>
          <a:xfrm>
            <a:off x="10433355" y="6176963"/>
            <a:ext cx="973343" cy="369332"/>
          </a:xfrm>
          <a:prstGeom prst="rect">
            <a:avLst/>
          </a:prstGeom>
        </p:spPr>
        <p:txBody>
          <a:bodyPr wrap="none">
            <a:spAutoFit/>
          </a:bodyPr>
          <a:lstStyle/>
          <a:p>
            <a:r>
              <a:rPr lang="en-US" dirty="0"/>
              <a:t>Slide </a:t>
            </a:r>
            <a:r>
              <a:rPr lang="en-US" dirty="0" smtClean="0"/>
              <a:t> 41</a:t>
            </a:r>
            <a:endParaRPr lang="en-US" dirty="0"/>
          </a:p>
        </p:txBody>
      </p:sp>
    </p:spTree>
    <p:extLst>
      <p:ext uri="{BB962C8B-B14F-4D97-AF65-F5344CB8AC3E}">
        <p14:creationId xmlns:p14="http://schemas.microsoft.com/office/powerpoint/2010/main" val="14890677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Lesson 6 - Modeling the Candle Problem</a:t>
            </a:r>
          </a:p>
        </p:txBody>
      </p:sp>
      <p:sp>
        <p:nvSpPr>
          <p:cNvPr id="3" name="TextBox 2"/>
          <p:cNvSpPr txBox="1"/>
          <p:nvPr/>
        </p:nvSpPr>
        <p:spPr>
          <a:xfrm>
            <a:off x="1990165" y="6211669"/>
            <a:ext cx="9179859" cy="646331"/>
          </a:xfrm>
          <a:prstGeom prst="rect">
            <a:avLst/>
          </a:prstGeom>
          <a:noFill/>
        </p:spPr>
        <p:txBody>
          <a:bodyPr wrap="square" rtlCol="0">
            <a:spAutoFit/>
          </a:bodyPr>
          <a:lstStyle/>
          <a:p>
            <a:r>
              <a:rPr lang="en-US"/>
              <a:t>2016 Megan Jeffers, Melissa Stanley, &amp; Sarah Winzeler</a:t>
            </a:r>
          </a:p>
          <a:p>
            <a:endParaRPr lang="en-US" dirty="0"/>
          </a:p>
        </p:txBody>
      </p:sp>
      <p:sp>
        <p:nvSpPr>
          <p:cNvPr id="4" name="Rectangle 3"/>
          <p:cNvSpPr/>
          <p:nvPr/>
        </p:nvSpPr>
        <p:spPr>
          <a:xfrm>
            <a:off x="10826821" y="6211669"/>
            <a:ext cx="1026243" cy="369332"/>
          </a:xfrm>
          <a:prstGeom prst="rect">
            <a:avLst/>
          </a:prstGeom>
        </p:spPr>
        <p:txBody>
          <a:bodyPr wrap="none">
            <a:spAutoFit/>
          </a:bodyPr>
          <a:lstStyle/>
          <a:p>
            <a:r>
              <a:rPr lang="en-US" dirty="0" smtClean="0"/>
              <a:t>Slide  42 </a:t>
            </a:r>
            <a:endParaRPr lang="en-US" dirty="0"/>
          </a:p>
        </p:txBody>
      </p:sp>
    </p:spTree>
    <p:extLst>
      <p:ext uri="{BB962C8B-B14F-4D97-AF65-F5344CB8AC3E}">
        <p14:creationId xmlns:p14="http://schemas.microsoft.com/office/powerpoint/2010/main" val="10187810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Lesson 6: </a:t>
            </a:r>
            <a:r>
              <a:rPr lang="en-US" dirty="0"/>
              <a:t>Candle Burning Act 2</a:t>
            </a:r>
          </a:p>
        </p:txBody>
      </p:sp>
      <p:sp>
        <p:nvSpPr>
          <p:cNvPr id="3" name="Content Placeholder 2"/>
          <p:cNvSpPr>
            <a:spLocks noGrp="1"/>
          </p:cNvSpPr>
          <p:nvPr>
            <p:ph idx="1"/>
          </p:nvPr>
        </p:nvSpPr>
        <p:spPr/>
        <p:txBody>
          <a:bodyPr/>
          <a:lstStyle/>
          <a:p>
            <a:pPr marL="0" indent="0">
              <a:buNone/>
            </a:pPr>
            <a:r>
              <a:rPr lang="en-US"/>
              <a:t>Watch the following video</a:t>
            </a:r>
          </a:p>
          <a:p>
            <a:pPr marL="0" indent="0">
              <a:buNone/>
            </a:pPr>
            <a:endParaRPr lang="en-US"/>
          </a:p>
          <a:p>
            <a:r>
              <a:rPr lang="en-US">
                <a:hlinkClick r:id="rId3"/>
              </a:rPr>
              <a:t>https://www.youtube.com/watch?v=2ERerVFbNuE</a:t>
            </a:r>
            <a:r>
              <a:rPr lang="en-US"/>
              <a:t> </a:t>
            </a:r>
            <a:endParaRPr lang="en-US" dirty="0"/>
          </a:p>
        </p:txBody>
      </p:sp>
      <p:sp>
        <p:nvSpPr>
          <p:cNvPr id="4" name="Rectangle 3"/>
          <p:cNvSpPr/>
          <p:nvPr/>
        </p:nvSpPr>
        <p:spPr>
          <a:xfrm>
            <a:off x="10667394" y="6127234"/>
            <a:ext cx="973343" cy="369332"/>
          </a:xfrm>
          <a:prstGeom prst="rect">
            <a:avLst/>
          </a:prstGeom>
        </p:spPr>
        <p:txBody>
          <a:bodyPr wrap="none">
            <a:spAutoFit/>
          </a:bodyPr>
          <a:lstStyle/>
          <a:p>
            <a:r>
              <a:rPr lang="en-US"/>
              <a:t>Slide </a:t>
            </a:r>
            <a:r>
              <a:rPr lang="en-US" smtClean="0"/>
              <a:t> 43</a:t>
            </a:r>
            <a:endParaRPr lang="en-US" dirty="0"/>
          </a:p>
        </p:txBody>
      </p:sp>
    </p:spTree>
    <p:extLst>
      <p:ext uri="{BB962C8B-B14F-4D97-AF65-F5344CB8AC3E}">
        <p14:creationId xmlns:p14="http://schemas.microsoft.com/office/powerpoint/2010/main" val="12664744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9272" y="722222"/>
            <a:ext cx="11006105" cy="5509200"/>
          </a:xfrm>
          <a:prstGeom prst="rect">
            <a:avLst/>
          </a:prstGeom>
          <a:noFill/>
        </p:spPr>
        <p:txBody>
          <a:bodyPr wrap="square" rtlCol="0">
            <a:spAutoFit/>
          </a:bodyPr>
          <a:lstStyle/>
          <a:p>
            <a:r>
              <a:rPr lang="en-US" sz="4400" b="1" dirty="0"/>
              <a:t>Lesson 6: </a:t>
            </a:r>
          </a:p>
          <a:p>
            <a:r>
              <a:rPr lang="en-US" sz="4400" dirty="0"/>
              <a:t>What do you notice?</a:t>
            </a:r>
          </a:p>
          <a:p>
            <a:endParaRPr lang="en-US" sz="4400" dirty="0"/>
          </a:p>
          <a:p>
            <a:r>
              <a:rPr lang="en-US" sz="4400" dirty="0"/>
              <a:t>Did you observe anything unexpected?</a:t>
            </a:r>
          </a:p>
          <a:p>
            <a:endParaRPr lang="en-US" sz="4400" dirty="0"/>
          </a:p>
          <a:p>
            <a:r>
              <a:rPr lang="en-US" sz="4400" dirty="0"/>
              <a:t>Do you have any new questions?</a:t>
            </a:r>
          </a:p>
          <a:p>
            <a:endParaRPr lang="en-US" sz="4400" dirty="0"/>
          </a:p>
          <a:p>
            <a:r>
              <a:rPr lang="en-US" sz="4400" dirty="0"/>
              <a:t>What does this information look like in a table?</a:t>
            </a:r>
          </a:p>
        </p:txBody>
      </p:sp>
      <p:sp>
        <p:nvSpPr>
          <p:cNvPr id="2" name="Rectangle 1"/>
          <p:cNvSpPr/>
          <p:nvPr/>
        </p:nvSpPr>
        <p:spPr>
          <a:xfrm>
            <a:off x="10640999" y="6231421"/>
            <a:ext cx="1174377" cy="369332"/>
          </a:xfrm>
          <a:prstGeom prst="rect">
            <a:avLst/>
          </a:prstGeom>
        </p:spPr>
        <p:txBody>
          <a:bodyPr wrap="square">
            <a:spAutoFit/>
          </a:bodyPr>
          <a:lstStyle/>
          <a:p>
            <a:r>
              <a:rPr lang="en-US" dirty="0"/>
              <a:t>Slide </a:t>
            </a:r>
            <a:r>
              <a:rPr lang="en-US" dirty="0" smtClean="0"/>
              <a:t> 44</a:t>
            </a:r>
            <a:endParaRPr lang="en-US" dirty="0"/>
          </a:p>
        </p:txBody>
      </p:sp>
    </p:spTree>
    <p:extLst>
      <p:ext uri="{BB962C8B-B14F-4D97-AF65-F5344CB8AC3E}">
        <p14:creationId xmlns:p14="http://schemas.microsoft.com/office/powerpoint/2010/main" val="13656628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6578" y="2422973"/>
            <a:ext cx="9720073" cy="1611511"/>
          </a:xfrm>
        </p:spPr>
        <p:txBody>
          <a:bodyPr/>
          <a:lstStyle/>
          <a:p>
            <a:pPr>
              <a:buFont typeface="Wingdings" panose="05000000000000000000" pitchFamily="2" charset="2"/>
              <a:buChar char="§"/>
            </a:pPr>
            <a:r>
              <a:rPr lang="en-US" sz="3600" dirty="0"/>
              <a:t>  Between consecutive points</a:t>
            </a:r>
          </a:p>
          <a:p>
            <a:pPr>
              <a:buFont typeface="Wingdings" panose="05000000000000000000" pitchFamily="2" charset="2"/>
              <a:buChar char="§"/>
            </a:pPr>
            <a:r>
              <a:rPr lang="en-US" sz="3600" dirty="0"/>
              <a:t>  Between several nonconsecutive points</a:t>
            </a:r>
          </a:p>
          <a:p>
            <a:pPr marL="0" indent="0">
              <a:buNone/>
            </a:pPr>
            <a:endParaRPr lang="en-US" sz="3600" dirty="0"/>
          </a:p>
          <a:p>
            <a:pPr marL="0" indent="0">
              <a:buNone/>
            </a:pPr>
            <a:endParaRPr lang="en-US" sz="4800" cap="all" spc="100" dirty="0">
              <a:solidFill>
                <a:schemeClr val="tx1">
                  <a:lumMod val="95000"/>
                  <a:lumOff val="5000"/>
                </a:schemeClr>
              </a:solidFill>
              <a:latin typeface="+mj-lt"/>
              <a:ea typeface="+mj-ea"/>
              <a:cs typeface="+mj-cs"/>
            </a:endParaRPr>
          </a:p>
          <a:p>
            <a:endParaRPr lang="en-US" dirty="0"/>
          </a:p>
        </p:txBody>
      </p:sp>
      <p:sp>
        <p:nvSpPr>
          <p:cNvPr id="4" name="TextBox 3"/>
          <p:cNvSpPr txBox="1"/>
          <p:nvPr/>
        </p:nvSpPr>
        <p:spPr>
          <a:xfrm>
            <a:off x="404037" y="834291"/>
            <a:ext cx="11373989" cy="1446550"/>
          </a:xfrm>
          <a:prstGeom prst="rect">
            <a:avLst/>
          </a:prstGeom>
          <a:noFill/>
        </p:spPr>
        <p:txBody>
          <a:bodyPr wrap="square" rtlCol="0">
            <a:spAutoFit/>
          </a:bodyPr>
          <a:lstStyle/>
          <a:p>
            <a:r>
              <a:rPr lang="en-US" sz="4400" b="1" dirty="0"/>
              <a:t>Lesson 6: </a:t>
            </a:r>
          </a:p>
          <a:p>
            <a:r>
              <a:rPr lang="en-US" sz="4400" dirty="0"/>
              <a:t>Use your table to find the Rate of Change</a:t>
            </a:r>
          </a:p>
        </p:txBody>
      </p:sp>
      <p:sp>
        <p:nvSpPr>
          <p:cNvPr id="5" name="TextBox 4"/>
          <p:cNvSpPr txBox="1"/>
          <p:nvPr/>
        </p:nvSpPr>
        <p:spPr>
          <a:xfrm>
            <a:off x="958677" y="4943488"/>
            <a:ext cx="9761070" cy="769441"/>
          </a:xfrm>
          <a:prstGeom prst="rect">
            <a:avLst/>
          </a:prstGeom>
          <a:noFill/>
        </p:spPr>
        <p:txBody>
          <a:bodyPr wrap="square" rtlCol="0">
            <a:spAutoFit/>
          </a:bodyPr>
          <a:lstStyle/>
          <a:p>
            <a:r>
              <a:rPr lang="en-US" sz="4400" dirty="0"/>
              <a:t>What did you notice?</a:t>
            </a:r>
          </a:p>
        </p:txBody>
      </p:sp>
      <p:sp>
        <p:nvSpPr>
          <p:cNvPr id="2" name="Rectangle 1"/>
          <p:cNvSpPr/>
          <p:nvPr/>
        </p:nvSpPr>
        <p:spPr>
          <a:xfrm>
            <a:off x="10756651" y="6178920"/>
            <a:ext cx="973343" cy="369332"/>
          </a:xfrm>
          <a:prstGeom prst="rect">
            <a:avLst/>
          </a:prstGeom>
        </p:spPr>
        <p:txBody>
          <a:bodyPr wrap="none">
            <a:spAutoFit/>
          </a:bodyPr>
          <a:lstStyle/>
          <a:p>
            <a:r>
              <a:rPr lang="en-US" dirty="0"/>
              <a:t>Slide </a:t>
            </a:r>
            <a:r>
              <a:rPr lang="en-US" dirty="0" smtClean="0"/>
              <a:t> 45</a:t>
            </a:r>
            <a:endParaRPr lang="en-US" dirty="0"/>
          </a:p>
        </p:txBody>
      </p:sp>
    </p:spTree>
    <p:extLst>
      <p:ext uri="{BB962C8B-B14F-4D97-AF65-F5344CB8AC3E}">
        <p14:creationId xmlns:p14="http://schemas.microsoft.com/office/powerpoint/2010/main" val="7062429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a:r>
            <a:br>
              <a:rPr lang="en-US" dirty="0"/>
            </a:br>
            <a:endParaRPr lang="en-US" dirty="0"/>
          </a:p>
        </p:txBody>
      </p:sp>
      <p:sp>
        <p:nvSpPr>
          <p:cNvPr id="3" name="Content Placeholder 2"/>
          <p:cNvSpPr>
            <a:spLocks noGrp="1"/>
          </p:cNvSpPr>
          <p:nvPr>
            <p:ph idx="1"/>
          </p:nvPr>
        </p:nvSpPr>
        <p:spPr>
          <a:xfrm>
            <a:off x="684769" y="675879"/>
            <a:ext cx="11507231" cy="6671219"/>
          </a:xfrm>
        </p:spPr>
        <p:txBody>
          <a:bodyPr>
            <a:normAutofit fontScale="92500" lnSpcReduction="10000"/>
          </a:bodyPr>
          <a:lstStyle/>
          <a:p>
            <a:pPr marL="742950" indent="-742950">
              <a:buFont typeface="+mj-lt"/>
              <a:buAutoNum type="arabicPeriod"/>
            </a:pPr>
            <a:r>
              <a:rPr lang="en-US" sz="4400" dirty="0"/>
              <a:t>Explain whether or not  the candle problem still represents a linear function. </a:t>
            </a:r>
          </a:p>
          <a:p>
            <a:pPr marL="457200" indent="-457200">
              <a:buFont typeface="+mj-lt"/>
              <a:buAutoNum type="arabicPeriod"/>
            </a:pPr>
            <a:endParaRPr lang="en-US" sz="2000" dirty="0"/>
          </a:p>
          <a:p>
            <a:pPr marL="742950" indent="-742950">
              <a:buFont typeface="+mj-lt"/>
              <a:buAutoNum type="arabicPeriod"/>
            </a:pPr>
            <a:r>
              <a:rPr lang="en-US" sz="4400" dirty="0"/>
              <a:t>What rate of change best represents the data?  Discuss.</a:t>
            </a:r>
          </a:p>
          <a:p>
            <a:pPr marL="457200" indent="-457200">
              <a:buFont typeface="+mj-lt"/>
              <a:buAutoNum type="arabicPeriod"/>
            </a:pPr>
            <a:endParaRPr lang="en-US" sz="2000" dirty="0"/>
          </a:p>
          <a:p>
            <a:pPr marL="742950" indent="-742950">
              <a:buFont typeface="+mj-lt"/>
              <a:buAutoNum type="arabicPeriod"/>
            </a:pPr>
            <a:r>
              <a:rPr lang="en-US" sz="4400" dirty="0"/>
              <a:t>What would a graph of the given information look like?</a:t>
            </a:r>
          </a:p>
          <a:p>
            <a:pPr marL="514350" indent="-514350">
              <a:buFont typeface="+mj-lt"/>
              <a:buAutoNum type="arabicPeriod"/>
            </a:pPr>
            <a:endParaRPr lang="en-US" dirty="0"/>
          </a:p>
          <a:p>
            <a:pPr marL="742950" indent="-742950">
              <a:buFont typeface="+mj-lt"/>
              <a:buAutoNum type="arabicPeriod"/>
            </a:pPr>
            <a:r>
              <a:rPr lang="en-US" sz="4400" dirty="0"/>
              <a:t>How can we use the given information to find other values such as the length of time it takes for the candle to extinguish? </a:t>
            </a:r>
          </a:p>
        </p:txBody>
      </p:sp>
      <p:sp>
        <p:nvSpPr>
          <p:cNvPr id="4" name="TextBox 3"/>
          <p:cNvSpPr txBox="1"/>
          <p:nvPr/>
        </p:nvSpPr>
        <p:spPr>
          <a:xfrm>
            <a:off x="446567" y="0"/>
            <a:ext cx="6209414" cy="523220"/>
          </a:xfrm>
          <a:prstGeom prst="rect">
            <a:avLst/>
          </a:prstGeom>
          <a:noFill/>
        </p:spPr>
        <p:txBody>
          <a:bodyPr wrap="square" rtlCol="0">
            <a:spAutoFit/>
          </a:bodyPr>
          <a:lstStyle/>
          <a:p>
            <a:r>
              <a:rPr lang="en-US" sz="2800" b="1" dirty="0"/>
              <a:t>Lesson 6:</a:t>
            </a:r>
            <a:endParaRPr lang="en-US" sz="2800" dirty="0"/>
          </a:p>
        </p:txBody>
      </p:sp>
      <p:sp>
        <p:nvSpPr>
          <p:cNvPr id="5" name="Rectangle 4"/>
          <p:cNvSpPr/>
          <p:nvPr/>
        </p:nvSpPr>
        <p:spPr>
          <a:xfrm>
            <a:off x="10667394" y="6423129"/>
            <a:ext cx="973343" cy="369332"/>
          </a:xfrm>
          <a:prstGeom prst="rect">
            <a:avLst/>
          </a:prstGeom>
        </p:spPr>
        <p:txBody>
          <a:bodyPr wrap="none">
            <a:spAutoFit/>
          </a:bodyPr>
          <a:lstStyle/>
          <a:p>
            <a:r>
              <a:rPr lang="en-US" dirty="0"/>
              <a:t>Slide </a:t>
            </a:r>
            <a:r>
              <a:rPr lang="en-US" dirty="0" smtClean="0"/>
              <a:t> 46</a:t>
            </a:r>
            <a:endParaRPr lang="en-US" dirty="0"/>
          </a:p>
        </p:txBody>
      </p:sp>
    </p:spTree>
    <p:extLst>
      <p:ext uri="{BB962C8B-B14F-4D97-AF65-F5344CB8AC3E}">
        <p14:creationId xmlns:p14="http://schemas.microsoft.com/office/powerpoint/2010/main" val="11322111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318977" y="528143"/>
                <a:ext cx="11638833" cy="2813334"/>
              </a:xfrm>
              <a:prstGeom prst="rect">
                <a:avLst/>
              </a:prstGeom>
              <a:noFill/>
            </p:spPr>
            <p:txBody>
              <a:bodyPr wrap="square" rtlCol="0">
                <a:spAutoFit/>
              </a:bodyPr>
              <a:lstStyle/>
              <a:p>
                <a:r>
                  <a:rPr lang="en-US" sz="4000" b="1" dirty="0"/>
                  <a:t>Lesson 6: </a:t>
                </a:r>
              </a:p>
              <a:p>
                <a:r>
                  <a:rPr lang="en-US" sz="4000" dirty="0"/>
                  <a:t>Gabrielle selected two points, (50, 14) and (105, 12).  She found that the constant rate of change between these two points is </a:t>
                </a:r>
                <a14:m>
                  <m:oMath xmlns:m="http://schemas.openxmlformats.org/officeDocument/2006/math">
                    <m:r>
                      <a:rPr lang="en-US" sz="4000" b="0" i="0" smtClean="0">
                        <a:latin typeface="Cambria Math" panose="02040503050406030204" pitchFamily="18" charset="0"/>
                      </a:rPr>
                      <m:t>−</m:t>
                    </m:r>
                    <m:f>
                      <m:fPr>
                        <m:ctrlPr>
                          <a:rPr lang="en-US" sz="4000" i="1" smtClean="0">
                            <a:latin typeface="Cambria Math" panose="02040503050406030204" pitchFamily="18" charset="0"/>
                          </a:rPr>
                        </m:ctrlPr>
                      </m:fPr>
                      <m:num>
                        <m:r>
                          <a:rPr lang="en-US" sz="4000" b="0" i="1" smtClean="0">
                            <a:latin typeface="Cambria Math" panose="02040503050406030204" pitchFamily="18" charset="0"/>
                          </a:rPr>
                          <m:t>2</m:t>
                        </m:r>
                      </m:num>
                      <m:den>
                        <m:r>
                          <a:rPr lang="en-US" sz="4000" b="0" i="1" smtClean="0">
                            <a:latin typeface="Cambria Math" panose="02040503050406030204" pitchFamily="18" charset="0"/>
                          </a:rPr>
                          <m:t>55</m:t>
                        </m:r>
                      </m:den>
                    </m:f>
                  </m:oMath>
                </a14:m>
                <a:r>
                  <a:rPr lang="en-US" sz="4000" dirty="0"/>
                  <a:t> .</a:t>
                </a:r>
              </a:p>
            </p:txBody>
          </p:sp>
        </mc:Choice>
        <mc:Fallback xmlns="">
          <p:sp>
            <p:nvSpPr>
              <p:cNvPr id="2" name="TextBox 1"/>
              <p:cNvSpPr txBox="1">
                <a:spLocks noRot="1" noChangeAspect="1" noMove="1" noResize="1" noEditPoints="1" noAdjustHandles="1" noChangeArrowheads="1" noChangeShapeType="1" noTextEdit="1"/>
              </p:cNvSpPr>
              <p:nvPr/>
            </p:nvSpPr>
            <p:spPr>
              <a:xfrm>
                <a:off x="318977" y="528143"/>
                <a:ext cx="11638833" cy="2813334"/>
              </a:xfrm>
              <a:prstGeom prst="rect">
                <a:avLst/>
              </a:prstGeom>
              <a:blipFill rotWithShape="0">
                <a:blip r:embed="rId3"/>
                <a:stretch>
                  <a:fillRect l="-1832" t="-3905" b="-4121"/>
                </a:stretch>
              </a:blipFill>
            </p:spPr>
            <p:txBody>
              <a:bodyPr/>
              <a:lstStyle/>
              <a:p>
                <a:r>
                  <a:rPr lang="en-US">
                    <a:noFill/>
                  </a:rPr>
                  <a:t> </a:t>
                </a:r>
              </a:p>
            </p:txBody>
          </p:sp>
        </mc:Fallback>
      </mc:AlternateContent>
      <p:sp>
        <p:nvSpPr>
          <p:cNvPr id="5" name="TextBox 4"/>
          <p:cNvSpPr txBox="1"/>
          <p:nvPr/>
        </p:nvSpPr>
        <p:spPr>
          <a:xfrm>
            <a:off x="1018489" y="3551871"/>
            <a:ext cx="10939321" cy="2554545"/>
          </a:xfrm>
          <a:prstGeom prst="rect">
            <a:avLst/>
          </a:prstGeom>
          <a:noFill/>
        </p:spPr>
        <p:txBody>
          <a:bodyPr wrap="square" rtlCol="0">
            <a:spAutoFit/>
          </a:bodyPr>
          <a:lstStyle/>
          <a:p>
            <a:r>
              <a:rPr lang="en-US" sz="4000" b="1" u="sng" dirty="0"/>
              <a:t>Pair Share:</a:t>
            </a:r>
          </a:p>
          <a:p>
            <a:r>
              <a:rPr lang="en-US" sz="4000" dirty="0"/>
              <a:t>Do you agree with Gabrielle’s rate of change?  Why or why not? What is the contextual meaning?</a:t>
            </a:r>
          </a:p>
          <a:p>
            <a:endParaRPr lang="en-US" sz="4000" dirty="0"/>
          </a:p>
        </p:txBody>
      </p:sp>
      <p:sp>
        <p:nvSpPr>
          <p:cNvPr id="6" name="Content Placeholder 5"/>
          <p:cNvSpPr>
            <a:spLocks noGrp="1"/>
          </p:cNvSpPr>
          <p:nvPr>
            <p:ph idx="1"/>
          </p:nvPr>
        </p:nvSpPr>
        <p:spPr>
          <a:xfrm>
            <a:off x="789938" y="3392132"/>
            <a:ext cx="11167872" cy="4023360"/>
          </a:xfrm>
        </p:spPr>
        <p:txBody>
          <a:bodyPr/>
          <a:lstStyle/>
          <a:p>
            <a:endParaRPr lang="en-US" dirty="0"/>
          </a:p>
          <a:p>
            <a:endParaRPr lang="en-US" dirty="0"/>
          </a:p>
          <a:p>
            <a:endParaRPr lang="en-US" dirty="0"/>
          </a:p>
        </p:txBody>
      </p:sp>
      <p:sp>
        <p:nvSpPr>
          <p:cNvPr id="3" name="Rectangle 2"/>
          <p:cNvSpPr/>
          <p:nvPr/>
        </p:nvSpPr>
        <p:spPr>
          <a:xfrm>
            <a:off x="10792629" y="6266155"/>
            <a:ext cx="1026243" cy="369332"/>
          </a:xfrm>
          <a:prstGeom prst="rect">
            <a:avLst/>
          </a:prstGeom>
        </p:spPr>
        <p:txBody>
          <a:bodyPr wrap="none">
            <a:spAutoFit/>
          </a:bodyPr>
          <a:lstStyle/>
          <a:p>
            <a:r>
              <a:rPr lang="en-US" dirty="0" smtClean="0"/>
              <a:t>Slide  47 </a:t>
            </a:r>
            <a:endParaRPr lang="en-US" dirty="0"/>
          </a:p>
        </p:txBody>
      </p:sp>
    </p:spTree>
    <p:extLst>
      <p:ext uri="{BB962C8B-B14F-4D97-AF65-F5344CB8AC3E}">
        <p14:creationId xmlns:p14="http://schemas.microsoft.com/office/powerpoint/2010/main" val="34613847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255181" y="477841"/>
                <a:ext cx="11936819" cy="6183612"/>
              </a:xfrm>
            </p:spPr>
            <p:txBody>
              <a:bodyPr>
                <a:normAutofit fontScale="92500" lnSpcReduction="10000"/>
              </a:bodyPr>
              <a:lstStyle/>
              <a:p>
                <a:pPr marL="0" indent="0">
                  <a:buNone/>
                </a:pPr>
                <a:r>
                  <a:rPr lang="en-US" sz="4000" b="1" dirty="0"/>
                  <a:t>Lesson 6:</a:t>
                </a:r>
                <a:endParaRPr lang="en-US" sz="4000" dirty="0"/>
              </a:p>
              <a:p>
                <a:r>
                  <a:rPr lang="en-US" sz="4000" dirty="0"/>
                  <a:t>Gabrielle continues by writing the linear function              </a:t>
                </a:r>
                <a14:m>
                  <m:oMath xmlns:m="http://schemas.openxmlformats.org/officeDocument/2006/math">
                    <m:r>
                      <a:rPr lang="en-US" sz="4000" b="0" i="1" smtClean="0">
                        <a:latin typeface="Cambria Math" panose="02040503050406030204" pitchFamily="18" charset="0"/>
                      </a:rPr>
                      <m:t>𝑦</m:t>
                    </m:r>
                    <m:r>
                      <a:rPr lang="en-US" sz="4000" b="0" i="1" smtClean="0">
                        <a:latin typeface="Cambria Math" panose="02040503050406030204" pitchFamily="18" charset="0"/>
                      </a:rPr>
                      <m:t>=−</m:t>
                    </m:r>
                    <m:f>
                      <m:fPr>
                        <m:ctrlPr>
                          <a:rPr lang="en-US" sz="4000" i="1" smtClean="0">
                            <a:latin typeface="Cambria Math" panose="02040503050406030204" pitchFamily="18" charset="0"/>
                          </a:rPr>
                        </m:ctrlPr>
                      </m:fPr>
                      <m:num>
                        <m:r>
                          <a:rPr lang="en-US" sz="4000" b="0" i="1" smtClean="0">
                            <a:latin typeface="Cambria Math" panose="02040503050406030204" pitchFamily="18" charset="0"/>
                          </a:rPr>
                          <m:t>2</m:t>
                        </m:r>
                      </m:num>
                      <m:den>
                        <m:r>
                          <a:rPr lang="en-US" sz="4000" b="0" i="1" smtClean="0">
                            <a:latin typeface="Cambria Math" panose="02040503050406030204" pitchFamily="18" charset="0"/>
                          </a:rPr>
                          <m:t>55</m:t>
                        </m:r>
                      </m:den>
                    </m:f>
                    <m:d>
                      <m:dPr>
                        <m:ctrlPr>
                          <a:rPr lang="en-US" sz="4000" b="0" i="1" smtClean="0">
                            <a:latin typeface="Cambria Math" panose="02040503050406030204" pitchFamily="18" charset="0"/>
                          </a:rPr>
                        </m:ctrlPr>
                      </m:dPr>
                      <m:e>
                        <m:r>
                          <a:rPr lang="en-US" sz="4000" b="0" i="1" smtClean="0">
                            <a:latin typeface="Cambria Math" panose="02040503050406030204" pitchFamily="18" charset="0"/>
                          </a:rPr>
                          <m:t>𝑥</m:t>
                        </m:r>
                        <m:r>
                          <a:rPr lang="en-US" sz="4000" b="0" i="1" smtClean="0">
                            <a:latin typeface="Cambria Math" panose="02040503050406030204" pitchFamily="18" charset="0"/>
                          </a:rPr>
                          <m:t>−105</m:t>
                        </m:r>
                      </m:e>
                    </m:d>
                    <m:r>
                      <a:rPr lang="en-US" sz="4000" b="0" i="1" smtClean="0">
                        <a:latin typeface="Cambria Math" panose="02040503050406030204" pitchFamily="18" charset="0"/>
                      </a:rPr>
                      <m:t>+12</m:t>
                    </m:r>
                  </m:oMath>
                </a14:m>
                <a:r>
                  <a:rPr lang="en-US" sz="4000" dirty="0"/>
                  <a:t> to model the candle problem.  </a:t>
                </a:r>
              </a:p>
              <a:p>
                <a:endParaRPr lang="en-US" sz="1900" dirty="0"/>
              </a:p>
              <a:p>
                <a:r>
                  <a:rPr lang="en-US" sz="4000" b="1" u="sng" dirty="0"/>
                  <a:t>Individually</a:t>
                </a:r>
                <a:r>
                  <a:rPr lang="en-US" sz="4000" dirty="0"/>
                  <a:t>:  Write down what each of the following expressions mean from the context.  </a:t>
                </a:r>
              </a:p>
              <a:p>
                <a:pPr marL="310896" lvl="2" indent="0">
                  <a:buNone/>
                </a:pPr>
                <a:r>
                  <a:rPr lang="en-US" sz="3200" dirty="0"/>
                  <a:t>	1.   (x – 105)</a:t>
                </a:r>
              </a:p>
              <a:p>
                <a:pPr marL="310896" lvl="2" indent="0">
                  <a:buNone/>
                </a:pPr>
                <a:endParaRPr lang="en-US" sz="3200" dirty="0"/>
              </a:p>
              <a:p>
                <a:pPr marL="310896" lvl="2" indent="0">
                  <a:buNone/>
                </a:pPr>
                <a:r>
                  <a:rPr lang="en-US" sz="3200" dirty="0"/>
                  <a:t> 	2. </a:t>
                </a:r>
              </a:p>
              <a:p>
                <a:pPr marL="310896" lvl="2" indent="0">
                  <a:buNone/>
                </a:pPr>
                <a:endParaRPr lang="en-US" sz="3200" dirty="0"/>
              </a:p>
              <a:p>
                <a:pPr marL="310896" lvl="2" indent="0">
                  <a:buNone/>
                </a:pPr>
                <a:r>
                  <a:rPr lang="en-US" sz="3200" dirty="0"/>
                  <a:t>	3.   12</a:t>
                </a:r>
              </a:p>
              <a:p>
                <a:pPr marL="310896" lvl="2" indent="0">
                  <a:buNone/>
                </a:pPr>
                <a:endParaRPr lang="en-US" sz="3200" dirty="0"/>
              </a:p>
              <a:p>
                <a:pPr marL="310896" lvl="2" indent="0">
                  <a:buNone/>
                </a:pPr>
                <a:r>
                  <a:rPr lang="en-US" sz="3200" dirty="0"/>
                  <a:t>	4.  </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255181" y="477841"/>
                <a:ext cx="11936819" cy="6183612"/>
              </a:xfrm>
              <a:blipFill rotWithShape="0">
                <a:blip r:embed="rId4"/>
                <a:stretch>
                  <a:fillRect l="-1634" t="-3054" b="-2562"/>
                </a:stretch>
              </a:blipFill>
            </p:spPr>
            <p:txBody>
              <a:bodyPr/>
              <a:lstStyle/>
              <a:p>
                <a:r>
                  <a:rPr lang="en-US">
                    <a:noFill/>
                  </a:rPr>
                  <a:t> </a:t>
                </a:r>
              </a:p>
            </p:txBody>
          </p:sp>
        </mc:Fallback>
      </mc:AlternateContent>
      <p:graphicFrame>
        <p:nvGraphicFramePr>
          <p:cNvPr id="6" name="Object 5"/>
          <p:cNvGraphicFramePr>
            <a:graphicFrameLocks noChangeAspect="1"/>
          </p:cNvGraphicFramePr>
          <p:nvPr>
            <p:extLst>
              <p:ext uri="{D42A27DB-BD31-4B8C-83A1-F6EECF244321}">
                <p14:modId xmlns:p14="http://schemas.microsoft.com/office/powerpoint/2010/main" val="277880324"/>
              </p:ext>
            </p:extLst>
          </p:nvPr>
        </p:nvGraphicFramePr>
        <p:xfrm>
          <a:off x="1838311" y="4202751"/>
          <a:ext cx="1486905" cy="768234"/>
        </p:xfrm>
        <a:graphic>
          <a:graphicData uri="http://schemas.openxmlformats.org/presentationml/2006/ole">
            <mc:AlternateContent xmlns:mc="http://schemas.openxmlformats.org/markup-compatibility/2006">
              <mc:Choice xmlns:v="urn:schemas-microsoft-com:vml" Requires="v">
                <p:oleObj spid="_x0000_s1238" name="Equation" r:id="rId5" imgW="762000" imgH="393700" progId="Equation.3">
                  <p:embed/>
                </p:oleObj>
              </mc:Choice>
              <mc:Fallback>
                <p:oleObj name="Equation" r:id="rId5" imgW="762000" imgH="393700" progId="Equation.3">
                  <p:embed/>
                  <p:pic>
                    <p:nvPicPr>
                      <p:cNvPr id="0" name=""/>
                      <p:cNvPicPr/>
                      <p:nvPr/>
                    </p:nvPicPr>
                    <p:blipFill>
                      <a:blip r:embed="rId6"/>
                      <a:stretch>
                        <a:fillRect/>
                      </a:stretch>
                    </p:blipFill>
                    <p:spPr>
                      <a:xfrm>
                        <a:off x="1838311" y="4202751"/>
                        <a:ext cx="1486905" cy="768234"/>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324699144"/>
              </p:ext>
            </p:extLst>
          </p:nvPr>
        </p:nvGraphicFramePr>
        <p:xfrm>
          <a:off x="1838311" y="5943978"/>
          <a:ext cx="1874693" cy="717475"/>
        </p:xfrm>
        <a:graphic>
          <a:graphicData uri="http://schemas.openxmlformats.org/presentationml/2006/ole">
            <mc:AlternateContent xmlns:mc="http://schemas.openxmlformats.org/markup-compatibility/2006">
              <mc:Choice xmlns:v="urn:schemas-microsoft-com:vml" Requires="v">
                <p:oleObj spid="_x0000_s1239" name="Equation" r:id="rId7" imgW="1028700" imgH="393700" progId="Equation.3">
                  <p:embed/>
                </p:oleObj>
              </mc:Choice>
              <mc:Fallback>
                <p:oleObj name="Equation" r:id="rId7" imgW="1028700" imgH="393700" progId="Equation.3">
                  <p:embed/>
                  <p:pic>
                    <p:nvPicPr>
                      <p:cNvPr id="0" name=""/>
                      <p:cNvPicPr/>
                      <p:nvPr/>
                    </p:nvPicPr>
                    <p:blipFill>
                      <a:blip r:embed="rId8"/>
                      <a:stretch>
                        <a:fillRect/>
                      </a:stretch>
                    </p:blipFill>
                    <p:spPr>
                      <a:xfrm>
                        <a:off x="1838311" y="5943978"/>
                        <a:ext cx="1874693" cy="717475"/>
                      </a:xfrm>
                      <a:prstGeom prst="rect">
                        <a:avLst/>
                      </a:prstGeom>
                    </p:spPr>
                  </p:pic>
                </p:oleObj>
              </mc:Fallback>
            </mc:AlternateContent>
          </a:graphicData>
        </a:graphic>
      </p:graphicFrame>
      <p:sp>
        <p:nvSpPr>
          <p:cNvPr id="3" name="Rectangle 2"/>
          <p:cNvSpPr/>
          <p:nvPr/>
        </p:nvSpPr>
        <p:spPr>
          <a:xfrm>
            <a:off x="11005281" y="6302715"/>
            <a:ext cx="1026243" cy="369332"/>
          </a:xfrm>
          <a:prstGeom prst="rect">
            <a:avLst/>
          </a:prstGeom>
        </p:spPr>
        <p:txBody>
          <a:bodyPr wrap="none">
            <a:spAutoFit/>
          </a:bodyPr>
          <a:lstStyle/>
          <a:p>
            <a:r>
              <a:rPr lang="en-US" dirty="0" smtClean="0"/>
              <a:t>Slide  48 </a:t>
            </a:r>
            <a:endParaRPr lang="en-US" dirty="0"/>
          </a:p>
        </p:txBody>
      </p:sp>
    </p:spTree>
    <p:extLst>
      <p:ext uri="{BB962C8B-B14F-4D97-AF65-F5344CB8AC3E}">
        <p14:creationId xmlns:p14="http://schemas.microsoft.com/office/powerpoint/2010/main" val="4968410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6689" y="525935"/>
            <a:ext cx="11096755" cy="3170099"/>
          </a:xfrm>
          <a:prstGeom prst="rect">
            <a:avLst/>
          </a:prstGeom>
          <a:noFill/>
        </p:spPr>
        <p:txBody>
          <a:bodyPr wrap="square" rtlCol="0">
            <a:spAutoFit/>
          </a:bodyPr>
          <a:lstStyle/>
          <a:p>
            <a:r>
              <a:rPr lang="en-US" sz="4000" b="1" dirty="0"/>
              <a:t>Lesson 6:</a:t>
            </a:r>
            <a:endParaRPr lang="en-US" sz="4000" b="1" u="sng" dirty="0"/>
          </a:p>
          <a:p>
            <a:r>
              <a:rPr lang="en-US" sz="4000" b="1" u="sng" dirty="0"/>
              <a:t>Small Group Activity:</a:t>
            </a:r>
          </a:p>
          <a:p>
            <a:r>
              <a:rPr lang="en-US" sz="4000" dirty="0"/>
              <a:t>Determine the equation of the linear function you feel BEST fits the given data.  Be prepared to explain your reasoning</a:t>
            </a:r>
            <a:r>
              <a:rPr lang="en-US" dirty="0"/>
              <a:t>. </a:t>
            </a:r>
          </a:p>
        </p:txBody>
      </p:sp>
      <p:sp>
        <p:nvSpPr>
          <p:cNvPr id="6" name="TextBox 5"/>
          <p:cNvSpPr txBox="1"/>
          <p:nvPr/>
        </p:nvSpPr>
        <p:spPr>
          <a:xfrm>
            <a:off x="821030" y="4023433"/>
            <a:ext cx="11122414" cy="2554545"/>
          </a:xfrm>
          <a:prstGeom prst="rect">
            <a:avLst/>
          </a:prstGeom>
          <a:noFill/>
        </p:spPr>
        <p:txBody>
          <a:bodyPr wrap="square" rtlCol="0">
            <a:spAutoFit/>
          </a:bodyPr>
          <a:lstStyle/>
          <a:p>
            <a:r>
              <a:rPr lang="en-US" sz="4000" b="1" u="sng" dirty="0"/>
              <a:t>Whole Group Activity:</a:t>
            </a:r>
          </a:p>
          <a:p>
            <a:r>
              <a:rPr lang="en-US" sz="4000" dirty="0"/>
              <a:t>Share your group’s linear function with the class.  As a class, select a single representative function, and explain your reasoning.</a:t>
            </a:r>
          </a:p>
        </p:txBody>
      </p:sp>
      <p:sp>
        <p:nvSpPr>
          <p:cNvPr id="2" name="Rectangle 1"/>
          <p:cNvSpPr/>
          <p:nvPr/>
        </p:nvSpPr>
        <p:spPr>
          <a:xfrm>
            <a:off x="10558714" y="6393312"/>
            <a:ext cx="973343" cy="369332"/>
          </a:xfrm>
          <a:prstGeom prst="rect">
            <a:avLst/>
          </a:prstGeom>
        </p:spPr>
        <p:txBody>
          <a:bodyPr wrap="none">
            <a:spAutoFit/>
          </a:bodyPr>
          <a:lstStyle/>
          <a:p>
            <a:r>
              <a:rPr lang="en-US" dirty="0"/>
              <a:t>Slide </a:t>
            </a:r>
            <a:r>
              <a:rPr lang="en-US" dirty="0" smtClean="0"/>
              <a:t> 49</a:t>
            </a:r>
            <a:endParaRPr lang="en-US" dirty="0"/>
          </a:p>
        </p:txBody>
      </p:sp>
    </p:spTree>
    <p:extLst>
      <p:ext uri="{BB962C8B-B14F-4D97-AF65-F5344CB8AC3E}">
        <p14:creationId xmlns:p14="http://schemas.microsoft.com/office/powerpoint/2010/main" val="33192508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Lesson 6: </a:t>
            </a:r>
            <a:r>
              <a:rPr lang="en-US" dirty="0"/>
              <a:t>Candle Burning Act 3</a:t>
            </a:r>
          </a:p>
        </p:txBody>
      </p:sp>
      <p:sp>
        <p:nvSpPr>
          <p:cNvPr id="3" name="Content Placeholder 2"/>
          <p:cNvSpPr>
            <a:spLocks noGrp="1"/>
          </p:cNvSpPr>
          <p:nvPr>
            <p:ph idx="1"/>
          </p:nvPr>
        </p:nvSpPr>
        <p:spPr/>
        <p:txBody>
          <a:bodyPr/>
          <a:lstStyle/>
          <a:p>
            <a:pPr marL="0" indent="0">
              <a:buNone/>
            </a:pPr>
            <a:r>
              <a:rPr lang="en-US" dirty="0"/>
              <a:t>Watch the following video</a:t>
            </a:r>
          </a:p>
          <a:p>
            <a:pPr marL="0" indent="0">
              <a:buNone/>
            </a:pPr>
            <a:endParaRPr lang="en-US" dirty="0"/>
          </a:p>
          <a:p>
            <a:pPr marL="0" indent="0">
              <a:buNone/>
            </a:pPr>
            <a:r>
              <a:rPr lang="en-US" dirty="0">
                <a:hlinkClick r:id="rId3"/>
              </a:rPr>
              <a:t>https://www.youtube.com/watch?v=ZaddIExIq_A</a:t>
            </a:r>
            <a:r>
              <a:rPr lang="en-US" dirty="0"/>
              <a:t> </a:t>
            </a:r>
          </a:p>
        </p:txBody>
      </p:sp>
      <p:sp>
        <p:nvSpPr>
          <p:cNvPr id="4" name="Rectangle 3"/>
          <p:cNvSpPr/>
          <p:nvPr/>
        </p:nvSpPr>
        <p:spPr>
          <a:xfrm>
            <a:off x="10667394" y="6311900"/>
            <a:ext cx="973343" cy="369332"/>
          </a:xfrm>
          <a:prstGeom prst="rect">
            <a:avLst/>
          </a:prstGeom>
        </p:spPr>
        <p:txBody>
          <a:bodyPr wrap="none">
            <a:spAutoFit/>
          </a:bodyPr>
          <a:lstStyle/>
          <a:p>
            <a:r>
              <a:rPr lang="en-US" dirty="0"/>
              <a:t>Slide </a:t>
            </a:r>
            <a:r>
              <a:rPr lang="en-US" dirty="0" smtClean="0"/>
              <a:t> 50</a:t>
            </a:r>
            <a:endParaRPr lang="en-US" dirty="0"/>
          </a:p>
        </p:txBody>
      </p:sp>
    </p:spTree>
    <p:extLst>
      <p:ext uri="{BB962C8B-B14F-4D97-AF65-F5344CB8AC3E}">
        <p14:creationId xmlns:p14="http://schemas.microsoft.com/office/powerpoint/2010/main" val="6995757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2319" y="1506535"/>
            <a:ext cx="11130608" cy="4442460"/>
          </a:xfrm>
        </p:spPr>
        <p:txBody>
          <a:bodyPr>
            <a:normAutofit fontScale="92500" lnSpcReduction="20000"/>
          </a:bodyPr>
          <a:lstStyle/>
          <a:p>
            <a:pPr marL="914400" indent="-914400">
              <a:buFont typeface="+mj-lt"/>
              <a:buAutoNum type="arabicPeriod"/>
            </a:pPr>
            <a:r>
              <a:rPr lang="en-US" sz="4300" dirty="0"/>
              <a:t>What is the domain of a linear function?</a:t>
            </a:r>
          </a:p>
          <a:p>
            <a:pPr marL="514350" indent="-514350">
              <a:buFont typeface="+mj-lt"/>
              <a:buAutoNum type="arabicPeriod"/>
            </a:pPr>
            <a:endParaRPr lang="en-US" sz="4300" dirty="0"/>
          </a:p>
          <a:p>
            <a:pPr marL="914400" indent="-914400">
              <a:buFont typeface="+mj-lt"/>
              <a:buAutoNum type="arabicPeriod"/>
            </a:pPr>
            <a:r>
              <a:rPr lang="en-US" sz="4300" dirty="0"/>
              <a:t>After watching Act 3 of the Candle Burning Video, what do you feel is a reasonable domain </a:t>
            </a:r>
            <a:r>
              <a:rPr lang="en-US" sz="4300" i="1" dirty="0"/>
              <a:t>in context</a:t>
            </a:r>
            <a:r>
              <a:rPr lang="en-US" sz="4300" dirty="0"/>
              <a:t>?</a:t>
            </a:r>
          </a:p>
          <a:p>
            <a:pPr marL="457200" indent="-457200">
              <a:buFont typeface="+mj-lt"/>
              <a:buAutoNum type="arabicPeriod"/>
            </a:pPr>
            <a:endParaRPr lang="en-US" sz="4300" dirty="0"/>
          </a:p>
          <a:p>
            <a:pPr marL="914400" indent="-914400">
              <a:buFont typeface="+mj-lt"/>
              <a:buAutoNum type="arabicPeriod"/>
            </a:pPr>
            <a:r>
              <a:rPr lang="en-US" sz="4300" dirty="0"/>
              <a:t>Determine whether we need to restrict the domain to make sense in this context.</a:t>
            </a:r>
          </a:p>
          <a:p>
            <a:endParaRPr lang="en-US" dirty="0"/>
          </a:p>
        </p:txBody>
      </p:sp>
      <p:sp>
        <p:nvSpPr>
          <p:cNvPr id="4" name="TextBox 3"/>
          <p:cNvSpPr txBox="1"/>
          <p:nvPr/>
        </p:nvSpPr>
        <p:spPr>
          <a:xfrm>
            <a:off x="1058279" y="473180"/>
            <a:ext cx="7681863" cy="769441"/>
          </a:xfrm>
          <a:prstGeom prst="rect">
            <a:avLst/>
          </a:prstGeom>
          <a:noFill/>
        </p:spPr>
        <p:txBody>
          <a:bodyPr wrap="square" rtlCol="0">
            <a:spAutoFit/>
          </a:bodyPr>
          <a:lstStyle/>
          <a:p>
            <a:r>
              <a:rPr lang="en-US" sz="4400" b="1" dirty="0"/>
              <a:t>Lesson 6: </a:t>
            </a:r>
            <a:r>
              <a:rPr lang="en-US" sz="4400" u="sng" dirty="0"/>
              <a:t>Pair Activity:</a:t>
            </a:r>
          </a:p>
        </p:txBody>
      </p:sp>
      <p:sp>
        <p:nvSpPr>
          <p:cNvPr id="2" name="Rectangle 1"/>
          <p:cNvSpPr/>
          <p:nvPr/>
        </p:nvSpPr>
        <p:spPr>
          <a:xfrm>
            <a:off x="10346062" y="6212909"/>
            <a:ext cx="973343" cy="369332"/>
          </a:xfrm>
          <a:prstGeom prst="rect">
            <a:avLst/>
          </a:prstGeom>
        </p:spPr>
        <p:txBody>
          <a:bodyPr wrap="none">
            <a:spAutoFit/>
          </a:bodyPr>
          <a:lstStyle/>
          <a:p>
            <a:r>
              <a:rPr lang="en-US" dirty="0"/>
              <a:t>Slide </a:t>
            </a:r>
            <a:r>
              <a:rPr lang="en-US" dirty="0" smtClean="0"/>
              <a:t> 51</a:t>
            </a:r>
            <a:endParaRPr lang="en-US" dirty="0"/>
          </a:p>
        </p:txBody>
      </p:sp>
    </p:spTree>
    <p:extLst>
      <p:ext uri="{BB962C8B-B14F-4D97-AF65-F5344CB8AC3E}">
        <p14:creationId xmlns:p14="http://schemas.microsoft.com/office/powerpoint/2010/main" val="1598033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3917" y="440119"/>
            <a:ext cx="11862208" cy="5016758"/>
          </a:xfrm>
          <a:prstGeom prst="rect">
            <a:avLst/>
          </a:prstGeom>
          <a:noFill/>
        </p:spPr>
        <p:txBody>
          <a:bodyPr wrap="square" rtlCol="0">
            <a:spAutoFit/>
          </a:bodyPr>
          <a:lstStyle/>
          <a:p>
            <a:r>
              <a:rPr lang="en-US" sz="4000" b="1" dirty="0"/>
              <a:t>Lesson 6: </a:t>
            </a:r>
            <a:r>
              <a:rPr lang="en-US" sz="4000" dirty="0"/>
              <a:t>The line that BEST fits the given data is</a:t>
            </a:r>
          </a:p>
          <a:p>
            <a:r>
              <a:rPr lang="en-US" sz="4000" dirty="0"/>
              <a:t>                      </a:t>
            </a:r>
          </a:p>
          <a:p>
            <a:endParaRPr lang="en-US" sz="4000" dirty="0"/>
          </a:p>
          <a:p>
            <a:pPr marL="742950" indent="-742950">
              <a:buFont typeface="+mj-lt"/>
              <a:buAutoNum type="arabicPeriod"/>
            </a:pPr>
            <a:r>
              <a:rPr lang="en-US" sz="4000" dirty="0"/>
              <a:t>Identify and interpret the slope of the Line of Best Fit.</a:t>
            </a:r>
          </a:p>
          <a:p>
            <a:pPr marL="742950" indent="-742950">
              <a:buFont typeface="+mj-lt"/>
              <a:buAutoNum type="arabicPeriod"/>
            </a:pPr>
            <a:r>
              <a:rPr lang="en-US" sz="4000" dirty="0"/>
              <a:t>Identify and interpret the y-intercept of the Line of Best Fit.</a:t>
            </a:r>
          </a:p>
          <a:p>
            <a:pPr marL="742950" indent="-742950">
              <a:buFont typeface="+mj-lt"/>
              <a:buAutoNum type="arabicPeriod"/>
            </a:pPr>
            <a:r>
              <a:rPr lang="en-US" sz="4000" dirty="0"/>
              <a:t>What does (0, 17) mean in context?</a:t>
            </a:r>
          </a:p>
        </p:txBody>
      </p:sp>
      <p:graphicFrame>
        <p:nvGraphicFramePr>
          <p:cNvPr id="5" name="Object 4"/>
          <p:cNvGraphicFramePr>
            <a:graphicFrameLocks noChangeAspect="1"/>
          </p:cNvGraphicFramePr>
          <p:nvPr>
            <p:extLst/>
          </p:nvPr>
        </p:nvGraphicFramePr>
        <p:xfrm>
          <a:off x="3386427" y="1376713"/>
          <a:ext cx="3659908" cy="597536"/>
        </p:xfrm>
        <a:graphic>
          <a:graphicData uri="http://schemas.openxmlformats.org/presentationml/2006/ole">
            <mc:AlternateContent xmlns:mc="http://schemas.openxmlformats.org/markup-compatibility/2006">
              <mc:Choice xmlns:v="urn:schemas-microsoft-com:vml" Requires="v">
                <p:oleObj spid="_x0000_s2156" name="Equation" r:id="rId4" imgW="1244600" imgH="203200" progId="Equation.3">
                  <p:embed/>
                </p:oleObj>
              </mc:Choice>
              <mc:Fallback>
                <p:oleObj name="Equation" r:id="rId4" imgW="1244600" imgH="203200" progId="Equation.3">
                  <p:embed/>
                  <p:pic>
                    <p:nvPicPr>
                      <p:cNvPr id="0" name=""/>
                      <p:cNvPicPr/>
                      <p:nvPr/>
                    </p:nvPicPr>
                    <p:blipFill>
                      <a:blip r:embed="rId5"/>
                      <a:stretch>
                        <a:fillRect/>
                      </a:stretch>
                    </p:blipFill>
                    <p:spPr>
                      <a:xfrm>
                        <a:off x="3386427" y="1376713"/>
                        <a:ext cx="3659908" cy="597536"/>
                      </a:xfrm>
                      <a:prstGeom prst="rect">
                        <a:avLst/>
                      </a:prstGeom>
                    </p:spPr>
                  </p:pic>
                </p:oleObj>
              </mc:Fallback>
            </mc:AlternateContent>
          </a:graphicData>
        </a:graphic>
      </p:graphicFrame>
      <p:sp>
        <p:nvSpPr>
          <p:cNvPr id="2" name="Rectangle 1"/>
          <p:cNvSpPr/>
          <p:nvPr/>
        </p:nvSpPr>
        <p:spPr>
          <a:xfrm>
            <a:off x="10261002" y="6285246"/>
            <a:ext cx="1026243" cy="369332"/>
          </a:xfrm>
          <a:prstGeom prst="rect">
            <a:avLst/>
          </a:prstGeom>
        </p:spPr>
        <p:txBody>
          <a:bodyPr wrap="none">
            <a:spAutoFit/>
          </a:bodyPr>
          <a:lstStyle/>
          <a:p>
            <a:r>
              <a:rPr lang="en-US" dirty="0"/>
              <a:t>Slide </a:t>
            </a:r>
            <a:r>
              <a:rPr lang="en-US" dirty="0" smtClean="0"/>
              <a:t>  52</a:t>
            </a:r>
            <a:endParaRPr lang="en-US" dirty="0"/>
          </a:p>
        </p:txBody>
      </p:sp>
    </p:spTree>
    <p:extLst>
      <p:ext uri="{BB962C8B-B14F-4D97-AF65-F5344CB8AC3E}">
        <p14:creationId xmlns:p14="http://schemas.microsoft.com/office/powerpoint/2010/main" val="24409739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7833" y="515569"/>
            <a:ext cx="10888426" cy="2616101"/>
          </a:xfrm>
          <a:prstGeom prst="rect">
            <a:avLst/>
          </a:prstGeom>
          <a:noFill/>
        </p:spPr>
        <p:txBody>
          <a:bodyPr wrap="square" rtlCol="0">
            <a:spAutoFit/>
          </a:bodyPr>
          <a:lstStyle/>
          <a:p>
            <a:r>
              <a:rPr lang="en-US" sz="4000" b="1" dirty="0"/>
              <a:t>Lesson 6: </a:t>
            </a:r>
            <a:r>
              <a:rPr lang="en-US" sz="4000" dirty="0"/>
              <a:t>Small Group Discussion:</a:t>
            </a:r>
          </a:p>
          <a:p>
            <a:endParaRPr lang="en-US" sz="4000" dirty="0"/>
          </a:p>
          <a:p>
            <a:r>
              <a:rPr lang="en-US" sz="4200" dirty="0"/>
              <a:t>What is the purpose of using a line of best fit, rather than actual data points?</a:t>
            </a:r>
          </a:p>
        </p:txBody>
      </p:sp>
      <p:sp>
        <p:nvSpPr>
          <p:cNvPr id="2" name="Rectangle 1"/>
          <p:cNvSpPr/>
          <p:nvPr/>
        </p:nvSpPr>
        <p:spPr>
          <a:xfrm>
            <a:off x="10669853" y="6221450"/>
            <a:ext cx="973343" cy="369332"/>
          </a:xfrm>
          <a:prstGeom prst="rect">
            <a:avLst/>
          </a:prstGeom>
        </p:spPr>
        <p:txBody>
          <a:bodyPr wrap="none">
            <a:spAutoFit/>
          </a:bodyPr>
          <a:lstStyle/>
          <a:p>
            <a:r>
              <a:rPr lang="en-US" dirty="0"/>
              <a:t>Slide </a:t>
            </a:r>
            <a:r>
              <a:rPr lang="en-US" dirty="0" smtClean="0"/>
              <a:t> 53</a:t>
            </a:r>
            <a:endParaRPr lang="en-US" dirty="0"/>
          </a:p>
        </p:txBody>
      </p:sp>
    </p:spTree>
    <p:extLst>
      <p:ext uri="{BB962C8B-B14F-4D97-AF65-F5344CB8AC3E}">
        <p14:creationId xmlns:p14="http://schemas.microsoft.com/office/powerpoint/2010/main" val="30852977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3429000"/>
            <a:ext cx="9720073" cy="2880360"/>
          </a:xfrm>
        </p:spPr>
        <p:txBody>
          <a:bodyPr>
            <a:normAutofit/>
          </a:bodyPr>
          <a:lstStyle/>
          <a:p>
            <a:pPr marL="457200" indent="-457200">
              <a:buFont typeface="Wingdings" panose="05000000000000000000" pitchFamily="2" charset="2"/>
              <a:buChar char="§"/>
            </a:pPr>
            <a:r>
              <a:rPr lang="en-US" sz="4000" dirty="0"/>
              <a:t>Use the line of best fit to predict the height of the candle when it has been burning 200 minutes.</a:t>
            </a:r>
          </a:p>
          <a:p>
            <a:pPr marL="0" indent="0">
              <a:buNone/>
            </a:pPr>
            <a:endParaRPr lang="en-US" sz="3400" cap="all" spc="100" dirty="0">
              <a:solidFill>
                <a:schemeClr val="tx1">
                  <a:lumMod val="95000"/>
                  <a:lumOff val="5000"/>
                </a:schemeClr>
              </a:solidFill>
              <a:latin typeface="+mj-lt"/>
              <a:ea typeface="+mj-ea"/>
              <a:cs typeface="+mj-cs"/>
            </a:endParaRPr>
          </a:p>
          <a:p>
            <a:endParaRPr lang="en-US" sz="3600" cap="all" spc="100" dirty="0">
              <a:solidFill>
                <a:schemeClr val="tx1">
                  <a:lumMod val="95000"/>
                  <a:lumOff val="5000"/>
                </a:schemeClr>
              </a:solidFill>
              <a:latin typeface="+mj-lt"/>
              <a:ea typeface="+mj-ea"/>
              <a:cs typeface="+mj-cs"/>
            </a:endParaRPr>
          </a:p>
        </p:txBody>
      </p:sp>
      <p:sp>
        <p:nvSpPr>
          <p:cNvPr id="4" name="Rectangle 3"/>
          <p:cNvSpPr/>
          <p:nvPr/>
        </p:nvSpPr>
        <p:spPr>
          <a:xfrm>
            <a:off x="998447" y="741766"/>
            <a:ext cx="10909067" cy="2123658"/>
          </a:xfrm>
          <a:prstGeom prst="rect">
            <a:avLst/>
          </a:prstGeom>
        </p:spPr>
        <p:txBody>
          <a:bodyPr wrap="square">
            <a:spAutoFit/>
          </a:bodyPr>
          <a:lstStyle/>
          <a:p>
            <a:r>
              <a:rPr lang="en-US" sz="4400" b="1" dirty="0"/>
              <a:t>Lesson 6:</a:t>
            </a:r>
            <a:endParaRPr lang="en-US" sz="4400" dirty="0"/>
          </a:p>
          <a:p>
            <a:r>
              <a:rPr lang="en-US" sz="4400" dirty="0"/>
              <a:t>The line of best fit for the given data is</a:t>
            </a:r>
          </a:p>
          <a:p>
            <a:endParaRPr lang="en-US" sz="4400" dirty="0"/>
          </a:p>
        </p:txBody>
      </p:sp>
      <p:graphicFrame>
        <p:nvGraphicFramePr>
          <p:cNvPr id="6" name="Object 5"/>
          <p:cNvGraphicFramePr>
            <a:graphicFrameLocks noChangeAspect="1"/>
          </p:cNvGraphicFramePr>
          <p:nvPr>
            <p:extLst>
              <p:ext uri="{D42A27DB-BD31-4B8C-83A1-F6EECF244321}">
                <p14:modId xmlns:p14="http://schemas.microsoft.com/office/powerpoint/2010/main" val="3133123251"/>
              </p:ext>
            </p:extLst>
          </p:nvPr>
        </p:nvGraphicFramePr>
        <p:xfrm>
          <a:off x="3026710" y="2369261"/>
          <a:ext cx="4764950" cy="777951"/>
        </p:xfrm>
        <a:graphic>
          <a:graphicData uri="http://schemas.openxmlformats.org/presentationml/2006/ole">
            <mc:AlternateContent xmlns:mc="http://schemas.openxmlformats.org/markup-compatibility/2006">
              <mc:Choice xmlns:v="urn:schemas-microsoft-com:vml" Requires="v">
                <p:oleObj spid="_x0000_s3180" name="Equation" r:id="rId4" imgW="1244600" imgH="203200" progId="Equation.3">
                  <p:embed/>
                </p:oleObj>
              </mc:Choice>
              <mc:Fallback>
                <p:oleObj name="Equation" r:id="rId4" imgW="1244600" imgH="203200" progId="Equation.3">
                  <p:embed/>
                  <p:pic>
                    <p:nvPicPr>
                      <p:cNvPr id="0" name=""/>
                      <p:cNvPicPr/>
                      <p:nvPr/>
                    </p:nvPicPr>
                    <p:blipFill>
                      <a:blip r:embed="rId5"/>
                      <a:stretch>
                        <a:fillRect/>
                      </a:stretch>
                    </p:blipFill>
                    <p:spPr>
                      <a:xfrm>
                        <a:off x="3026710" y="2369261"/>
                        <a:ext cx="4764950" cy="777951"/>
                      </a:xfrm>
                      <a:prstGeom prst="rect">
                        <a:avLst/>
                      </a:prstGeom>
                    </p:spPr>
                  </p:pic>
                </p:oleObj>
              </mc:Fallback>
            </mc:AlternateContent>
          </a:graphicData>
        </a:graphic>
      </p:graphicFrame>
      <p:sp>
        <p:nvSpPr>
          <p:cNvPr id="2" name="Rectangle 1"/>
          <p:cNvSpPr/>
          <p:nvPr/>
        </p:nvSpPr>
        <p:spPr>
          <a:xfrm>
            <a:off x="10744201" y="6309360"/>
            <a:ext cx="973343" cy="369332"/>
          </a:xfrm>
          <a:prstGeom prst="rect">
            <a:avLst/>
          </a:prstGeom>
        </p:spPr>
        <p:txBody>
          <a:bodyPr wrap="none">
            <a:spAutoFit/>
          </a:bodyPr>
          <a:lstStyle/>
          <a:p>
            <a:r>
              <a:rPr lang="en-US" dirty="0"/>
              <a:t>Slide </a:t>
            </a:r>
            <a:r>
              <a:rPr lang="en-US" dirty="0" smtClean="0"/>
              <a:t> 54</a:t>
            </a:r>
            <a:endParaRPr lang="en-US" dirty="0"/>
          </a:p>
        </p:txBody>
      </p:sp>
    </p:spTree>
    <p:extLst>
      <p:ext uri="{BB962C8B-B14F-4D97-AF65-F5344CB8AC3E}">
        <p14:creationId xmlns:p14="http://schemas.microsoft.com/office/powerpoint/2010/main" val="29849683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57200" indent="-457200">
              <a:buFont typeface="Wingdings" panose="05000000000000000000" pitchFamily="2" charset="2"/>
              <a:buChar char="§"/>
            </a:pPr>
            <a:r>
              <a:rPr lang="en-US" sz="4000" dirty="0"/>
              <a:t>Why do we draw a line of best fit?</a:t>
            </a:r>
          </a:p>
          <a:p>
            <a:pPr marL="457200" indent="-457200">
              <a:buFont typeface="Wingdings" panose="05000000000000000000" pitchFamily="2" charset="2"/>
              <a:buChar char="§"/>
            </a:pPr>
            <a:r>
              <a:rPr lang="en-US" sz="4000" dirty="0"/>
              <a:t>What is the relationship between actual data points and points of the line of best fit?</a:t>
            </a:r>
          </a:p>
        </p:txBody>
      </p:sp>
      <p:sp>
        <p:nvSpPr>
          <p:cNvPr id="5" name="TextBox 4"/>
          <p:cNvSpPr txBox="1"/>
          <p:nvPr/>
        </p:nvSpPr>
        <p:spPr>
          <a:xfrm>
            <a:off x="297712" y="552572"/>
            <a:ext cx="9480925" cy="707886"/>
          </a:xfrm>
          <a:prstGeom prst="rect">
            <a:avLst/>
          </a:prstGeom>
          <a:noFill/>
        </p:spPr>
        <p:txBody>
          <a:bodyPr wrap="square" rtlCol="0">
            <a:spAutoFit/>
          </a:bodyPr>
          <a:lstStyle/>
          <a:p>
            <a:r>
              <a:rPr lang="en-US" sz="4000" b="1" dirty="0"/>
              <a:t>Lesson 6: </a:t>
            </a:r>
            <a:r>
              <a:rPr lang="en-US" sz="4000" b="1" u="sng" dirty="0"/>
              <a:t>Ticket Out the Door:</a:t>
            </a:r>
          </a:p>
        </p:txBody>
      </p:sp>
      <p:sp>
        <p:nvSpPr>
          <p:cNvPr id="2" name="Rectangle 1"/>
          <p:cNvSpPr/>
          <p:nvPr/>
        </p:nvSpPr>
        <p:spPr>
          <a:xfrm>
            <a:off x="10473653" y="6372798"/>
            <a:ext cx="973343" cy="369332"/>
          </a:xfrm>
          <a:prstGeom prst="rect">
            <a:avLst/>
          </a:prstGeom>
        </p:spPr>
        <p:txBody>
          <a:bodyPr wrap="none">
            <a:spAutoFit/>
          </a:bodyPr>
          <a:lstStyle/>
          <a:p>
            <a:r>
              <a:rPr lang="en-US" dirty="0"/>
              <a:t>Slide </a:t>
            </a:r>
            <a:r>
              <a:rPr lang="en-US" dirty="0" smtClean="0"/>
              <a:t> 55</a:t>
            </a:r>
            <a:endParaRPr lang="en-US" dirty="0"/>
          </a:p>
        </p:txBody>
      </p:sp>
    </p:spTree>
    <p:extLst>
      <p:ext uri="{BB962C8B-B14F-4D97-AF65-F5344CB8AC3E}">
        <p14:creationId xmlns:p14="http://schemas.microsoft.com/office/powerpoint/2010/main" val="39741852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6291" y="1565934"/>
            <a:ext cx="9044609" cy="2361829"/>
          </a:xfrm>
        </p:spPr>
        <p:txBody>
          <a:bodyPr/>
          <a:lstStyle/>
          <a:p>
            <a:r>
              <a:rPr lang="en-US" dirty="0"/>
              <a:t>Lesson 7 - Interpreting Linear Models</a:t>
            </a:r>
          </a:p>
        </p:txBody>
      </p:sp>
      <p:sp>
        <p:nvSpPr>
          <p:cNvPr id="3" name="TextBox 2"/>
          <p:cNvSpPr txBox="1"/>
          <p:nvPr/>
        </p:nvSpPr>
        <p:spPr>
          <a:xfrm>
            <a:off x="3083442" y="6125465"/>
            <a:ext cx="7272670" cy="369332"/>
          </a:xfrm>
          <a:prstGeom prst="rect">
            <a:avLst/>
          </a:prstGeom>
          <a:noFill/>
        </p:spPr>
        <p:txBody>
          <a:bodyPr wrap="square" rtlCol="0">
            <a:spAutoFit/>
          </a:bodyPr>
          <a:lstStyle/>
          <a:p>
            <a:r>
              <a:rPr lang="en-US" dirty="0"/>
              <a:t>2016 Megan Jeffers, Melissa Stanley, &amp; Sarah </a:t>
            </a:r>
            <a:r>
              <a:rPr lang="en-US" dirty="0" err="1"/>
              <a:t>Winzeler</a:t>
            </a:r>
            <a:endParaRPr lang="en-US" dirty="0"/>
          </a:p>
        </p:txBody>
      </p:sp>
      <p:sp>
        <p:nvSpPr>
          <p:cNvPr id="4" name="Rectangle 3"/>
          <p:cNvSpPr/>
          <p:nvPr/>
        </p:nvSpPr>
        <p:spPr>
          <a:xfrm>
            <a:off x="11005281" y="6310131"/>
            <a:ext cx="1026243" cy="369332"/>
          </a:xfrm>
          <a:prstGeom prst="rect">
            <a:avLst/>
          </a:prstGeom>
        </p:spPr>
        <p:txBody>
          <a:bodyPr wrap="none">
            <a:spAutoFit/>
          </a:bodyPr>
          <a:lstStyle/>
          <a:p>
            <a:r>
              <a:rPr lang="en-US" dirty="0" smtClean="0"/>
              <a:t>Slide  56 </a:t>
            </a:r>
            <a:endParaRPr lang="en-US" dirty="0"/>
          </a:p>
        </p:txBody>
      </p:sp>
    </p:spTree>
    <p:extLst>
      <p:ext uri="{BB962C8B-B14F-4D97-AF65-F5344CB8AC3E}">
        <p14:creationId xmlns:p14="http://schemas.microsoft.com/office/powerpoint/2010/main" val="24135620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2075414" y="1565105"/>
            <a:ext cx="8015643" cy="4817913"/>
          </a:xfrm>
          <a:prstGeom prst="rect">
            <a:avLst/>
          </a:prstGeom>
        </p:spPr>
      </p:pic>
      <p:sp>
        <p:nvSpPr>
          <p:cNvPr id="2" name="Title 1"/>
          <p:cNvSpPr>
            <a:spLocks noGrp="1"/>
          </p:cNvSpPr>
          <p:nvPr>
            <p:ph type="title"/>
          </p:nvPr>
        </p:nvSpPr>
        <p:spPr>
          <a:xfrm>
            <a:off x="214063" y="457353"/>
            <a:ext cx="11738344" cy="897071"/>
          </a:xfrm>
        </p:spPr>
        <p:txBody>
          <a:bodyPr>
            <a:normAutofit fontScale="90000"/>
          </a:bodyPr>
          <a:lstStyle/>
          <a:p>
            <a:pPr algn="ctr"/>
            <a:r>
              <a:rPr lang="en-US" b="1" dirty="0"/>
              <a:t>Lesson 7: </a:t>
            </a:r>
            <a:r>
              <a:rPr lang="en-US" sz="4800" dirty="0"/>
              <a:t>What information does the graph provide?</a:t>
            </a:r>
            <a:r>
              <a:rPr lang="en-US" dirty="0"/>
              <a:t/>
            </a:r>
            <a:br>
              <a:rPr lang="en-US" dirty="0"/>
            </a:br>
            <a:endParaRPr lang="en-US" dirty="0"/>
          </a:p>
        </p:txBody>
      </p:sp>
      <p:sp>
        <p:nvSpPr>
          <p:cNvPr id="3" name="Rectangle 2"/>
          <p:cNvSpPr/>
          <p:nvPr/>
        </p:nvSpPr>
        <p:spPr>
          <a:xfrm>
            <a:off x="10643774" y="6383018"/>
            <a:ext cx="973343" cy="369332"/>
          </a:xfrm>
          <a:prstGeom prst="rect">
            <a:avLst/>
          </a:prstGeom>
        </p:spPr>
        <p:txBody>
          <a:bodyPr wrap="none">
            <a:spAutoFit/>
          </a:bodyPr>
          <a:lstStyle/>
          <a:p>
            <a:r>
              <a:rPr lang="en-US" dirty="0"/>
              <a:t>Slide </a:t>
            </a:r>
            <a:r>
              <a:rPr lang="en-US" dirty="0" smtClean="0"/>
              <a:t> 57</a:t>
            </a:r>
            <a:endParaRPr lang="en-US" dirty="0"/>
          </a:p>
        </p:txBody>
      </p:sp>
    </p:spTree>
    <p:extLst>
      <p:ext uri="{BB962C8B-B14F-4D97-AF65-F5344CB8AC3E}">
        <p14:creationId xmlns:p14="http://schemas.microsoft.com/office/powerpoint/2010/main" val="6801780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51" y="861390"/>
            <a:ext cx="11461898" cy="897071"/>
          </a:xfrm>
        </p:spPr>
        <p:txBody>
          <a:bodyPr>
            <a:normAutofit fontScale="90000"/>
          </a:bodyPr>
          <a:lstStyle/>
          <a:p>
            <a:pPr algn="ctr"/>
            <a:r>
              <a:rPr lang="en-US" b="1" dirty="0"/>
              <a:t>Lesson 7: </a:t>
            </a:r>
            <a:r>
              <a:rPr lang="en-US" dirty="0"/>
              <a:t>What is a reasonable equation of the line of best fit graphed below?</a:t>
            </a:r>
            <a:br>
              <a:rPr lang="en-US" dirty="0"/>
            </a:br>
            <a:endParaRPr lang="en-US" dirty="0"/>
          </a:p>
        </p:txBody>
      </p:sp>
      <p:pic>
        <p:nvPicPr>
          <p:cNvPr id="4" name="Content Placeholder 3"/>
          <p:cNvPicPr>
            <a:picLocks noGrp="1" noChangeAspect="1"/>
          </p:cNvPicPr>
          <p:nvPr>
            <p:ph idx="1"/>
          </p:nvPr>
        </p:nvPicPr>
        <p:blipFill>
          <a:blip r:embed="rId3"/>
          <a:stretch>
            <a:fillRect/>
          </a:stretch>
        </p:blipFill>
        <p:spPr>
          <a:xfrm>
            <a:off x="1928191" y="1563528"/>
            <a:ext cx="7891669" cy="4743397"/>
          </a:xfrm>
          <a:prstGeom prst="rect">
            <a:avLst/>
          </a:prstGeom>
        </p:spPr>
      </p:pic>
      <p:sp>
        <p:nvSpPr>
          <p:cNvPr id="3" name="Rectangle 2"/>
          <p:cNvSpPr/>
          <p:nvPr/>
        </p:nvSpPr>
        <p:spPr>
          <a:xfrm>
            <a:off x="10601243" y="6263980"/>
            <a:ext cx="973343" cy="369332"/>
          </a:xfrm>
          <a:prstGeom prst="rect">
            <a:avLst/>
          </a:prstGeom>
        </p:spPr>
        <p:txBody>
          <a:bodyPr wrap="none">
            <a:spAutoFit/>
          </a:bodyPr>
          <a:lstStyle/>
          <a:p>
            <a:r>
              <a:rPr lang="en-US" dirty="0"/>
              <a:t>Slide </a:t>
            </a:r>
            <a:r>
              <a:rPr lang="en-US" dirty="0" smtClean="0"/>
              <a:t> 58</a:t>
            </a:r>
            <a:endParaRPr lang="en-US" dirty="0"/>
          </a:p>
        </p:txBody>
      </p:sp>
    </p:spTree>
    <p:extLst>
      <p:ext uri="{BB962C8B-B14F-4D97-AF65-F5344CB8AC3E}">
        <p14:creationId xmlns:p14="http://schemas.microsoft.com/office/powerpoint/2010/main" val="27884556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412" y="537618"/>
            <a:ext cx="11703788" cy="1340355"/>
          </a:xfrm>
        </p:spPr>
        <p:txBody>
          <a:bodyPr>
            <a:normAutofit fontScale="90000"/>
          </a:bodyPr>
          <a:lstStyle/>
          <a:p>
            <a:r>
              <a:rPr lang="en-US" sz="3600" b="1" dirty="0"/>
              <a:t>Lesson 7: </a:t>
            </a:r>
            <a:br>
              <a:rPr lang="en-US" sz="3600" b="1" dirty="0"/>
            </a:br>
            <a:r>
              <a:rPr lang="en-US" sz="3900" dirty="0"/>
              <a:t>Identify and interpret the y-intercept of the line of best fit.</a:t>
            </a:r>
            <a:r>
              <a:rPr lang="en-US" dirty="0"/>
              <a:t/>
            </a:r>
            <a:br>
              <a:rPr lang="en-US" dirty="0"/>
            </a:br>
            <a:r>
              <a:rPr lang="en-US" dirty="0"/>
              <a:t/>
            </a:r>
            <a:br>
              <a:rPr lang="en-US" dirty="0"/>
            </a:br>
            <a:endParaRPr lang="en-US" dirty="0"/>
          </a:p>
        </p:txBody>
      </p:sp>
      <p:pic>
        <p:nvPicPr>
          <p:cNvPr id="4" name="Content Placeholder 3"/>
          <p:cNvPicPr>
            <a:picLocks noGrp="1" noChangeAspect="1"/>
          </p:cNvPicPr>
          <p:nvPr>
            <p:ph idx="1"/>
          </p:nvPr>
        </p:nvPicPr>
        <p:blipFill>
          <a:blip r:embed="rId3"/>
          <a:stretch>
            <a:fillRect/>
          </a:stretch>
        </p:blipFill>
        <p:spPr>
          <a:xfrm>
            <a:off x="1964305" y="1484243"/>
            <a:ext cx="7720407" cy="5030857"/>
          </a:xfrm>
          <a:prstGeom prst="rect">
            <a:avLst/>
          </a:prstGeom>
        </p:spPr>
      </p:pic>
      <p:sp>
        <p:nvSpPr>
          <p:cNvPr id="3" name="Rectangle 2"/>
          <p:cNvSpPr/>
          <p:nvPr/>
        </p:nvSpPr>
        <p:spPr>
          <a:xfrm>
            <a:off x="10779199" y="6330434"/>
            <a:ext cx="973343" cy="369332"/>
          </a:xfrm>
          <a:prstGeom prst="rect">
            <a:avLst/>
          </a:prstGeom>
        </p:spPr>
        <p:txBody>
          <a:bodyPr wrap="none">
            <a:spAutoFit/>
          </a:bodyPr>
          <a:lstStyle/>
          <a:p>
            <a:r>
              <a:rPr lang="en-US" dirty="0"/>
              <a:t>Slide </a:t>
            </a:r>
            <a:r>
              <a:rPr lang="en-US" dirty="0" smtClean="0"/>
              <a:t> 59</a:t>
            </a:r>
            <a:endParaRPr lang="en-US" dirty="0"/>
          </a:p>
        </p:txBody>
      </p:sp>
    </p:spTree>
    <p:extLst>
      <p:ext uri="{BB962C8B-B14F-4D97-AF65-F5344CB8AC3E}">
        <p14:creationId xmlns:p14="http://schemas.microsoft.com/office/powerpoint/2010/main" val="4117802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129" y="503983"/>
            <a:ext cx="11361420" cy="1386075"/>
          </a:xfrm>
        </p:spPr>
        <p:txBody>
          <a:bodyPr>
            <a:normAutofit fontScale="90000"/>
          </a:bodyPr>
          <a:lstStyle/>
          <a:p>
            <a:r>
              <a:rPr lang="en-US" sz="3600" b="1" dirty="0"/>
              <a:t>Lesson 7: </a:t>
            </a:r>
            <a:br>
              <a:rPr lang="en-US" sz="3600" b="1" dirty="0"/>
            </a:br>
            <a:r>
              <a:rPr lang="en-US" sz="4200" dirty="0"/>
              <a:t>Identify and interpret the slope of the line of best fit.</a:t>
            </a:r>
            <a:br>
              <a:rPr lang="en-US" sz="4200" dirty="0"/>
            </a:br>
            <a:r>
              <a:rPr lang="en-US" dirty="0"/>
              <a:t/>
            </a:r>
            <a:br>
              <a:rPr lang="en-US" dirty="0"/>
            </a:br>
            <a:endParaRPr lang="en-US" dirty="0"/>
          </a:p>
        </p:txBody>
      </p:sp>
      <p:pic>
        <p:nvPicPr>
          <p:cNvPr id="4" name="Content Placeholder 3"/>
          <p:cNvPicPr>
            <a:picLocks noGrp="1" noChangeAspect="1"/>
          </p:cNvPicPr>
          <p:nvPr>
            <p:ph idx="1"/>
          </p:nvPr>
        </p:nvPicPr>
        <p:blipFill>
          <a:blip r:embed="rId3"/>
          <a:stretch>
            <a:fillRect/>
          </a:stretch>
        </p:blipFill>
        <p:spPr>
          <a:xfrm>
            <a:off x="1964305" y="1484243"/>
            <a:ext cx="7929068" cy="5166827"/>
          </a:xfrm>
          <a:prstGeom prst="rect">
            <a:avLst/>
          </a:prstGeom>
        </p:spPr>
      </p:pic>
      <p:sp>
        <p:nvSpPr>
          <p:cNvPr id="3" name="Rectangle 2"/>
          <p:cNvSpPr/>
          <p:nvPr/>
        </p:nvSpPr>
        <p:spPr>
          <a:xfrm>
            <a:off x="10218471" y="6281738"/>
            <a:ext cx="1026243" cy="369332"/>
          </a:xfrm>
          <a:prstGeom prst="rect">
            <a:avLst/>
          </a:prstGeom>
        </p:spPr>
        <p:txBody>
          <a:bodyPr wrap="none">
            <a:spAutoFit/>
          </a:bodyPr>
          <a:lstStyle/>
          <a:p>
            <a:r>
              <a:rPr lang="en-US" dirty="0" smtClean="0"/>
              <a:t>Slide  60 </a:t>
            </a:r>
            <a:endParaRPr lang="en-US" dirty="0"/>
          </a:p>
        </p:txBody>
      </p:sp>
    </p:spTree>
    <p:extLst>
      <p:ext uri="{BB962C8B-B14F-4D97-AF65-F5344CB8AC3E}">
        <p14:creationId xmlns:p14="http://schemas.microsoft.com/office/powerpoint/2010/main" val="21775341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711" y="794102"/>
            <a:ext cx="11717079" cy="897071"/>
          </a:xfrm>
        </p:spPr>
        <p:txBody>
          <a:bodyPr>
            <a:normAutofit fontScale="90000"/>
          </a:bodyPr>
          <a:lstStyle/>
          <a:p>
            <a:r>
              <a:rPr lang="en-US" b="1" dirty="0"/>
              <a:t>Lesson 7: </a:t>
            </a:r>
            <a:br>
              <a:rPr lang="en-US" b="1" dirty="0"/>
            </a:br>
            <a:r>
              <a:rPr lang="en-US" sz="4400" dirty="0"/>
              <a:t>What does (3500, 1050) represent on the graph?  </a:t>
            </a:r>
            <a:r>
              <a:rPr lang="en-US" dirty="0"/>
              <a:t/>
            </a:r>
            <a:br>
              <a:rPr lang="en-US" dirty="0"/>
            </a:br>
            <a:r>
              <a:rPr lang="en-US" dirty="0"/>
              <a:t/>
            </a:r>
            <a:br>
              <a:rPr lang="en-US" dirty="0"/>
            </a:br>
            <a:endParaRPr lang="en-US" dirty="0"/>
          </a:p>
        </p:txBody>
      </p:sp>
      <p:pic>
        <p:nvPicPr>
          <p:cNvPr id="4" name="Content Placeholder 3"/>
          <p:cNvPicPr>
            <a:picLocks noGrp="1" noChangeAspect="1"/>
          </p:cNvPicPr>
          <p:nvPr>
            <p:ph idx="1"/>
          </p:nvPr>
        </p:nvPicPr>
        <p:blipFill>
          <a:blip r:embed="rId3"/>
          <a:stretch>
            <a:fillRect/>
          </a:stretch>
        </p:blipFill>
        <p:spPr>
          <a:xfrm>
            <a:off x="1964305" y="1691173"/>
            <a:ext cx="7929068" cy="5166827"/>
          </a:xfrm>
          <a:prstGeom prst="rect">
            <a:avLst/>
          </a:prstGeom>
        </p:spPr>
      </p:pic>
      <p:sp>
        <p:nvSpPr>
          <p:cNvPr id="3" name="Rectangle 2"/>
          <p:cNvSpPr/>
          <p:nvPr/>
        </p:nvSpPr>
        <p:spPr>
          <a:xfrm>
            <a:off x="10610878" y="6285246"/>
            <a:ext cx="973343" cy="369332"/>
          </a:xfrm>
          <a:prstGeom prst="rect">
            <a:avLst/>
          </a:prstGeom>
        </p:spPr>
        <p:txBody>
          <a:bodyPr wrap="none">
            <a:spAutoFit/>
          </a:bodyPr>
          <a:lstStyle/>
          <a:p>
            <a:r>
              <a:rPr lang="en-US" dirty="0"/>
              <a:t>Slide </a:t>
            </a:r>
            <a:r>
              <a:rPr lang="en-US" dirty="0" smtClean="0"/>
              <a:t> 61</a:t>
            </a:r>
            <a:endParaRPr lang="en-US" dirty="0"/>
          </a:p>
        </p:txBody>
      </p:sp>
    </p:spTree>
    <p:extLst>
      <p:ext uri="{BB962C8B-B14F-4D97-AF65-F5344CB8AC3E}">
        <p14:creationId xmlns:p14="http://schemas.microsoft.com/office/powerpoint/2010/main" val="17428010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772" y="1035707"/>
            <a:ext cx="11546958" cy="897071"/>
          </a:xfrm>
        </p:spPr>
        <p:txBody>
          <a:bodyPr>
            <a:normAutofit fontScale="90000"/>
          </a:bodyPr>
          <a:lstStyle/>
          <a:p>
            <a:r>
              <a:rPr lang="en-US" sz="3600" b="1" dirty="0"/>
              <a:t>Lesson 7: </a:t>
            </a:r>
            <a:br>
              <a:rPr lang="en-US" sz="3600" b="1" dirty="0"/>
            </a:br>
            <a:r>
              <a:rPr lang="en-US" sz="4200" dirty="0"/>
              <a:t>What does the point (3500, 975.6) on the line represent?</a:t>
            </a:r>
            <a:r>
              <a:rPr lang="en-US" dirty="0"/>
              <a:t/>
            </a:r>
            <a:br>
              <a:rPr lang="en-US" dirty="0"/>
            </a:br>
            <a:r>
              <a:rPr lang="en-US" sz="4200" dirty="0"/>
              <a:t/>
            </a:r>
            <a:br>
              <a:rPr lang="en-US" sz="4200" dirty="0"/>
            </a:br>
            <a:r>
              <a:rPr lang="en-US" dirty="0"/>
              <a:t/>
            </a:r>
            <a:br>
              <a:rPr lang="en-US" dirty="0"/>
            </a:br>
            <a:endParaRPr lang="en-US" dirty="0"/>
          </a:p>
        </p:txBody>
      </p:sp>
      <p:pic>
        <p:nvPicPr>
          <p:cNvPr id="4" name="Content Placeholder 3"/>
          <p:cNvPicPr>
            <a:picLocks noGrp="1" noChangeAspect="1"/>
          </p:cNvPicPr>
          <p:nvPr>
            <p:ph idx="1"/>
          </p:nvPr>
        </p:nvPicPr>
        <p:blipFill>
          <a:blip r:embed="rId3"/>
          <a:stretch>
            <a:fillRect/>
          </a:stretch>
        </p:blipFill>
        <p:spPr>
          <a:xfrm>
            <a:off x="1964305" y="1484243"/>
            <a:ext cx="7929068" cy="5166827"/>
          </a:xfrm>
          <a:prstGeom prst="rect">
            <a:avLst/>
          </a:prstGeom>
        </p:spPr>
      </p:pic>
      <p:sp>
        <p:nvSpPr>
          <p:cNvPr id="3" name="Rectangle 2"/>
          <p:cNvSpPr/>
          <p:nvPr/>
        </p:nvSpPr>
        <p:spPr>
          <a:xfrm>
            <a:off x="10568348" y="6281738"/>
            <a:ext cx="1026243" cy="369332"/>
          </a:xfrm>
          <a:prstGeom prst="rect">
            <a:avLst/>
          </a:prstGeom>
        </p:spPr>
        <p:txBody>
          <a:bodyPr wrap="none">
            <a:spAutoFit/>
          </a:bodyPr>
          <a:lstStyle/>
          <a:p>
            <a:r>
              <a:rPr lang="en-US" dirty="0" smtClean="0"/>
              <a:t>Slide  62 </a:t>
            </a:r>
            <a:endParaRPr lang="en-US" dirty="0"/>
          </a:p>
        </p:txBody>
      </p:sp>
    </p:spTree>
    <p:extLst>
      <p:ext uri="{BB962C8B-B14F-4D97-AF65-F5344CB8AC3E}">
        <p14:creationId xmlns:p14="http://schemas.microsoft.com/office/powerpoint/2010/main" val="34714994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67" y="1205638"/>
            <a:ext cx="11738344" cy="897071"/>
          </a:xfrm>
        </p:spPr>
        <p:txBody>
          <a:bodyPr>
            <a:normAutofit fontScale="90000"/>
          </a:bodyPr>
          <a:lstStyle/>
          <a:p>
            <a:r>
              <a:rPr lang="en-US" sz="3200" b="1" dirty="0"/>
              <a:t>Lesson 7: </a:t>
            </a:r>
            <a:br>
              <a:rPr lang="en-US" sz="3200" b="1" dirty="0"/>
            </a:br>
            <a:r>
              <a:rPr lang="en-US" sz="3600" dirty="0">
                <a:latin typeface="Arial" panose="020B0604020202020204" pitchFamily="34" charset="0"/>
                <a:cs typeface="Arial" panose="020B0604020202020204" pitchFamily="34" charset="0"/>
              </a:rPr>
              <a:t>Predict the attendance at the festival if $2750 is spent on advertising</a:t>
            </a:r>
            <a:r>
              <a:rPr lang="en-US" dirty="0"/>
              <a:t>.  </a:t>
            </a:r>
            <a:br>
              <a:rPr lang="en-US" dirty="0"/>
            </a:br>
            <a:r>
              <a:rPr lang="en-US" sz="4200" dirty="0"/>
              <a:t/>
            </a:r>
            <a:br>
              <a:rPr lang="en-US" sz="4200" dirty="0"/>
            </a:br>
            <a:r>
              <a:rPr lang="en-US" dirty="0"/>
              <a:t/>
            </a:r>
            <a:br>
              <a:rPr lang="en-US" dirty="0"/>
            </a:br>
            <a:endParaRPr lang="en-US" dirty="0"/>
          </a:p>
        </p:txBody>
      </p:sp>
      <p:pic>
        <p:nvPicPr>
          <p:cNvPr id="4" name="Content Placeholder 3"/>
          <p:cNvPicPr>
            <a:picLocks noGrp="1" noChangeAspect="1"/>
          </p:cNvPicPr>
          <p:nvPr>
            <p:ph idx="1"/>
          </p:nvPr>
        </p:nvPicPr>
        <p:blipFill>
          <a:blip r:embed="rId3"/>
          <a:stretch>
            <a:fillRect/>
          </a:stretch>
        </p:blipFill>
        <p:spPr>
          <a:xfrm>
            <a:off x="1964305" y="1484243"/>
            <a:ext cx="7929068" cy="5166827"/>
          </a:xfrm>
          <a:prstGeom prst="rect">
            <a:avLst/>
          </a:prstGeom>
        </p:spPr>
      </p:pic>
      <p:sp>
        <p:nvSpPr>
          <p:cNvPr id="3" name="Rectangle 2"/>
          <p:cNvSpPr/>
          <p:nvPr/>
        </p:nvSpPr>
        <p:spPr>
          <a:xfrm>
            <a:off x="10665039" y="6281738"/>
            <a:ext cx="973343" cy="369332"/>
          </a:xfrm>
          <a:prstGeom prst="rect">
            <a:avLst/>
          </a:prstGeom>
        </p:spPr>
        <p:txBody>
          <a:bodyPr wrap="none">
            <a:spAutoFit/>
          </a:bodyPr>
          <a:lstStyle/>
          <a:p>
            <a:r>
              <a:rPr lang="en-US" dirty="0"/>
              <a:t>Slide </a:t>
            </a:r>
            <a:r>
              <a:rPr lang="en-US" dirty="0" smtClean="0"/>
              <a:t> 63</a:t>
            </a:r>
            <a:endParaRPr lang="en-US" dirty="0"/>
          </a:p>
        </p:txBody>
      </p:sp>
    </p:spTree>
    <p:extLst>
      <p:ext uri="{BB962C8B-B14F-4D97-AF65-F5344CB8AC3E}">
        <p14:creationId xmlns:p14="http://schemas.microsoft.com/office/powerpoint/2010/main" val="36710490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6163" y="510364"/>
            <a:ext cx="9720072" cy="1698672"/>
          </a:xfrm>
        </p:spPr>
        <p:txBody>
          <a:bodyPr>
            <a:normAutofit fontScale="90000"/>
          </a:bodyPr>
          <a:lstStyle/>
          <a:p>
            <a:pPr algn="ctr"/>
            <a:r>
              <a:rPr lang="en-US" dirty="0"/>
              <a:t/>
            </a:r>
            <a:br>
              <a:rPr lang="en-US" dirty="0"/>
            </a:br>
            <a:r>
              <a:rPr lang="en-US" sz="4200" dirty="0"/>
              <a:t/>
            </a:r>
            <a:br>
              <a:rPr lang="en-US" sz="4200" dirty="0"/>
            </a:br>
            <a:r>
              <a:rPr lang="en-US" dirty="0"/>
              <a:t/>
            </a:r>
            <a:br>
              <a:rPr lang="en-US" dirty="0"/>
            </a:br>
            <a:endParaRPr lang="en-US" dirty="0"/>
          </a:p>
        </p:txBody>
      </p:sp>
      <p:sp>
        <p:nvSpPr>
          <p:cNvPr id="3" name="Content Placeholder 2"/>
          <p:cNvSpPr>
            <a:spLocks noGrp="1"/>
          </p:cNvSpPr>
          <p:nvPr>
            <p:ph idx="1"/>
          </p:nvPr>
        </p:nvSpPr>
        <p:spPr>
          <a:xfrm>
            <a:off x="255181" y="935665"/>
            <a:ext cx="11568223" cy="5373695"/>
          </a:xfrm>
        </p:spPr>
        <p:txBody>
          <a:bodyPr>
            <a:normAutofit/>
          </a:bodyPr>
          <a:lstStyle/>
          <a:p>
            <a:pPr marL="0" indent="0">
              <a:buNone/>
            </a:pPr>
            <a:r>
              <a:rPr lang="en-US" sz="5400" b="1" dirty="0"/>
              <a:t>Lesson 7: </a:t>
            </a:r>
            <a:r>
              <a:rPr lang="en-US" sz="5000" u="sng" dirty="0">
                <a:latin typeface="+mj-lt"/>
              </a:rPr>
              <a:t>SMALL GROUP DISCUSSION:</a:t>
            </a:r>
          </a:p>
          <a:p>
            <a:pPr marL="0" indent="0">
              <a:buNone/>
            </a:pPr>
            <a:endParaRPr lang="en-US" sz="5000" u="sng" dirty="0">
              <a:latin typeface="+mj-lt"/>
            </a:endParaRPr>
          </a:p>
          <a:p>
            <a:pPr marL="0" indent="0">
              <a:buNone/>
            </a:pPr>
            <a:r>
              <a:rPr lang="en-US" sz="5000" dirty="0">
                <a:latin typeface="+mj-lt"/>
              </a:rPr>
              <a:t>Contrast finding the domain of a linear equation given without context, and finding a practical domain of a line of best fit representing a contextual situation.</a:t>
            </a:r>
          </a:p>
          <a:p>
            <a:endParaRPr lang="en-US" sz="5000" dirty="0">
              <a:latin typeface="+mj-lt"/>
            </a:endParaRPr>
          </a:p>
        </p:txBody>
      </p:sp>
      <p:sp>
        <p:nvSpPr>
          <p:cNvPr id="4" name="Rectangle 3"/>
          <p:cNvSpPr/>
          <p:nvPr/>
        </p:nvSpPr>
        <p:spPr>
          <a:xfrm>
            <a:off x="10005820" y="6309360"/>
            <a:ext cx="1026243" cy="369332"/>
          </a:xfrm>
          <a:prstGeom prst="rect">
            <a:avLst/>
          </a:prstGeom>
        </p:spPr>
        <p:txBody>
          <a:bodyPr wrap="none">
            <a:spAutoFit/>
          </a:bodyPr>
          <a:lstStyle/>
          <a:p>
            <a:r>
              <a:rPr lang="en-US" dirty="0" smtClean="0"/>
              <a:t>Slide  64 </a:t>
            </a:r>
            <a:endParaRPr lang="en-US" dirty="0"/>
          </a:p>
        </p:txBody>
      </p:sp>
    </p:spTree>
    <p:extLst>
      <p:ext uri="{BB962C8B-B14F-4D97-AF65-F5344CB8AC3E}">
        <p14:creationId xmlns:p14="http://schemas.microsoft.com/office/powerpoint/2010/main" val="35064039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6163" y="1311964"/>
            <a:ext cx="9720072" cy="897071"/>
          </a:xfrm>
        </p:spPr>
        <p:txBody>
          <a:bodyPr>
            <a:normAutofit fontScale="90000"/>
          </a:bodyPr>
          <a:lstStyle/>
          <a:p>
            <a:pPr algn="ctr"/>
            <a:r>
              <a:rPr lang="en-US" sz="4800" b="1" dirty="0"/>
              <a:t>Lesson 7:      </a:t>
            </a:r>
            <a:r>
              <a:rPr lang="en-US" sz="4900" dirty="0"/>
              <a:t>What would be a reasonable practical domain in </a:t>
            </a:r>
            <a:r>
              <a:rPr lang="en-US" sz="4900" i="1" dirty="0"/>
              <a:t>this</a:t>
            </a:r>
            <a:r>
              <a:rPr lang="en-US" sz="4900" dirty="0"/>
              <a:t> context? </a:t>
            </a:r>
            <a:r>
              <a:rPr lang="en-US" dirty="0"/>
              <a:t/>
            </a:r>
            <a:br>
              <a:rPr lang="en-US" dirty="0"/>
            </a:br>
            <a:r>
              <a:rPr lang="en-US" sz="4200" dirty="0"/>
              <a:t/>
            </a:r>
            <a:br>
              <a:rPr lang="en-US" sz="4200" dirty="0"/>
            </a:br>
            <a:r>
              <a:rPr lang="en-US" dirty="0"/>
              <a:t/>
            </a:r>
            <a:br>
              <a:rPr lang="en-US" dirty="0"/>
            </a:br>
            <a:endParaRPr lang="en-US" dirty="0"/>
          </a:p>
        </p:txBody>
      </p:sp>
      <p:pic>
        <p:nvPicPr>
          <p:cNvPr id="4" name="Content Placeholder 3"/>
          <p:cNvPicPr>
            <a:picLocks noGrp="1" noChangeAspect="1"/>
          </p:cNvPicPr>
          <p:nvPr>
            <p:ph idx="1"/>
          </p:nvPr>
        </p:nvPicPr>
        <p:blipFill>
          <a:blip r:embed="rId3"/>
          <a:stretch>
            <a:fillRect/>
          </a:stretch>
        </p:blipFill>
        <p:spPr>
          <a:xfrm>
            <a:off x="2131665" y="1628403"/>
            <a:ext cx="7929068" cy="5166827"/>
          </a:xfrm>
          <a:prstGeom prst="rect">
            <a:avLst/>
          </a:prstGeom>
        </p:spPr>
      </p:pic>
      <p:sp>
        <p:nvSpPr>
          <p:cNvPr id="3" name="Rectangle 2"/>
          <p:cNvSpPr/>
          <p:nvPr/>
        </p:nvSpPr>
        <p:spPr>
          <a:xfrm>
            <a:off x="10613032" y="6425898"/>
            <a:ext cx="1026243" cy="369332"/>
          </a:xfrm>
          <a:prstGeom prst="rect">
            <a:avLst/>
          </a:prstGeom>
        </p:spPr>
        <p:txBody>
          <a:bodyPr wrap="none">
            <a:spAutoFit/>
          </a:bodyPr>
          <a:lstStyle/>
          <a:p>
            <a:r>
              <a:rPr lang="en-US" dirty="0" smtClean="0"/>
              <a:t>Slide  65 </a:t>
            </a:r>
            <a:endParaRPr lang="en-US" dirty="0"/>
          </a:p>
        </p:txBody>
      </p:sp>
    </p:spTree>
    <p:extLst>
      <p:ext uri="{BB962C8B-B14F-4D97-AF65-F5344CB8AC3E}">
        <p14:creationId xmlns:p14="http://schemas.microsoft.com/office/powerpoint/2010/main" val="4177533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8581</TotalTime>
  <Words>10009</Words>
  <Application>Microsoft Office PowerPoint</Application>
  <PresentationFormat>Widescreen</PresentationFormat>
  <Paragraphs>863</Paragraphs>
  <Slides>65</Slides>
  <Notes>65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74" baseType="lpstr">
      <vt:lpstr>Dotum</vt:lpstr>
      <vt:lpstr>Arial</vt:lpstr>
      <vt:lpstr>Calibri</vt:lpstr>
      <vt:lpstr>Calibri Light</vt:lpstr>
      <vt:lpstr>Cambria Math</vt:lpstr>
      <vt:lpstr>Times New Roman</vt:lpstr>
      <vt:lpstr>Wingdings</vt:lpstr>
      <vt:lpstr>Office Theme</vt:lpstr>
      <vt:lpstr>Equation</vt:lpstr>
      <vt:lpstr>Linear Investigation</vt:lpstr>
      <vt:lpstr>Lesson 1 Act One:</vt:lpstr>
      <vt:lpstr>Lesson 1 Act One:</vt:lpstr>
      <vt:lpstr>Lesson 1: Act One</vt:lpstr>
      <vt:lpstr>Lesson 1: Act One </vt:lpstr>
      <vt:lpstr>Lesson 1: What information do you still need?</vt:lpstr>
      <vt:lpstr>Lesson 1: Discovering Relationships</vt:lpstr>
      <vt:lpstr>Lesson 1: Finding Other Measurements </vt:lpstr>
      <vt:lpstr>Lesson 1:  Using the context of the candle problem, interpret the following ordered pairs.  </vt:lpstr>
      <vt:lpstr>Lesson 2:  Rafael is riding his bike from his home to school. When he passes his neighbor’s driveway, he is 25 ft from his home. Between the neighbor’s driveway and a tree he is riding at a constant speed, covering 72 ft in 8 seconds.</vt:lpstr>
      <vt:lpstr>Lesson 2:  Rafael is riding his bike from his home to school. When he passes his neighbor’s driveway, he is 25 ft from his home. Between the neighbor’s driveway and a tree he is riding at a constant speed, covering 72 ft in 8 seconds.</vt:lpstr>
      <vt:lpstr>Lesson 2:  Identify a pattern within the changes in the given table.</vt:lpstr>
      <vt:lpstr>Lesson 2:   Write a contextual situation that the data could represent. Explain your reasoning and refer to the relationship between the changes. </vt:lpstr>
      <vt:lpstr>Lesson 2: Ticket Out the Door</vt:lpstr>
      <vt:lpstr>Lesson 3:  What is the relationship between the changes?</vt:lpstr>
      <vt:lpstr>Lesson 3:  Constant Rate of Change as a Constant Multiple</vt:lpstr>
      <vt:lpstr>Lesson 3:  Find the function that represents the relationship between the changes. Δy = m(Δx)</vt:lpstr>
      <vt:lpstr>Lesson 3:  Find the function that represents the relationship between the changes. Δy = m(Δx)</vt:lpstr>
      <vt:lpstr>Lesson 3:  Find the function that represents the relationship between the changes. Δy = m(Δx)</vt:lpstr>
      <vt:lpstr>Lesson 3:  Find the function that represents the relationship between the changes. Δy = m(Δx)</vt:lpstr>
      <vt:lpstr>Lesson 3:  Find the function that represents the relationship between the changes. Δy = m(Δx)</vt:lpstr>
      <vt:lpstr>PowerPoint Presentation</vt:lpstr>
      <vt:lpstr>PowerPoint Presentation</vt:lpstr>
      <vt:lpstr>Lesson 4:  Connecting relationship between changes to finding values of x or y.</vt:lpstr>
      <vt:lpstr>Lesson 4:  We know that two variables (x and y) are related such that Δy = -3(Δx). </vt:lpstr>
      <vt:lpstr>Lesson 5: Now using the changes, find ordered pairs that will be represented in the same linear scenario</vt:lpstr>
      <vt:lpstr>Lesson 5:  What is the relationship between the changes?</vt:lpstr>
      <vt:lpstr>Lesson 5:  Given that Δy = -3(Δx), find the ordered pair when x changes to x = -1 from the ordered pair on the graph. </vt:lpstr>
      <vt:lpstr>Lesson 5: Given that Δy = (Δx), find the ordered pair when x changes to x = -5 from the ordered pair on the graph. </vt:lpstr>
      <vt:lpstr>Lesson 5: Using the relationship between changes,  Δy = -3(Δx), fill in the values of y.</vt:lpstr>
      <vt:lpstr>Lesson 5: Using the relationship between changes,  Δy = 4(Δx), fill in the values of y.</vt:lpstr>
      <vt:lpstr>Lesson 5: Using the relationship between changes,  Δy = -1.8(Δx), fill in the values of y.</vt:lpstr>
      <vt:lpstr>Lesson 5:   What defines a function?   How does a function differ from an expression and an equation?</vt:lpstr>
      <vt:lpstr>PowerPoint Presentation</vt:lpstr>
      <vt:lpstr>Lesson 5: Write a function that works for any given point. </vt:lpstr>
      <vt:lpstr>Lesson 5:  Write a function that works for any given point. </vt:lpstr>
      <vt:lpstr>Lesson 5:  Write a function that works for any given point. Simplify to slope-intercept form. Document your thinking on the handout. </vt:lpstr>
      <vt:lpstr>Lesson 5: Write a function from the given information. Simplify to slope-intercept form. Document your thinking on the handout. </vt:lpstr>
      <vt:lpstr>Lesson 5: Application of linear functions. </vt:lpstr>
      <vt:lpstr>Lesson 5: Given the context, write the linear function. </vt:lpstr>
      <vt:lpstr>Lesson 5:  Ticket Out The Door:  What would you do?</vt:lpstr>
      <vt:lpstr>Lesson 6 - Modeling the Candle Problem</vt:lpstr>
      <vt:lpstr>Lesson 6: Candle Burning Act 2</vt:lpstr>
      <vt:lpstr>PowerPoint Presentation</vt:lpstr>
      <vt:lpstr>PowerPoint Presentation</vt:lpstr>
      <vt:lpstr> </vt:lpstr>
      <vt:lpstr>PowerPoint Presentation</vt:lpstr>
      <vt:lpstr>PowerPoint Presentation</vt:lpstr>
      <vt:lpstr>PowerPoint Presentation</vt:lpstr>
      <vt:lpstr>Lesson 6: Candle Burning Act 3</vt:lpstr>
      <vt:lpstr>PowerPoint Presentation</vt:lpstr>
      <vt:lpstr>PowerPoint Presentation</vt:lpstr>
      <vt:lpstr>PowerPoint Presentation</vt:lpstr>
      <vt:lpstr>PowerPoint Presentation</vt:lpstr>
      <vt:lpstr>PowerPoint Presentation</vt:lpstr>
      <vt:lpstr>Lesson 7 - Interpreting Linear Models</vt:lpstr>
      <vt:lpstr>Lesson 7: What information does the graph provide? </vt:lpstr>
      <vt:lpstr>Lesson 7: What is a reasonable equation of the line of best fit graphed below? </vt:lpstr>
      <vt:lpstr>Lesson 7:  Identify and interpret the y-intercept of the line of best fit.  </vt:lpstr>
      <vt:lpstr>Lesson 7:  Identify and interpret the slope of the line of best fit.  </vt:lpstr>
      <vt:lpstr>Lesson 7:  What does (3500, 1050) represent on the graph?    </vt:lpstr>
      <vt:lpstr>Lesson 7:  What does the point (3500, 975.6) on the line represent?   </vt:lpstr>
      <vt:lpstr>Lesson 7:  Predict the attendance at the festival if $2750 is spent on advertising.     </vt:lpstr>
      <vt:lpstr>   </vt:lpstr>
      <vt:lpstr>Lesson 7:      What would be a reasonable practical domain in this context?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Candle Burning investigation</dc:title>
  <dc:creator>Megan Jeffers</dc:creator>
  <cp:lastModifiedBy>Jeffers, Megan</cp:lastModifiedBy>
  <cp:revision>353</cp:revision>
  <cp:lastPrinted>2016-08-10T17:14:47Z</cp:lastPrinted>
  <dcterms:created xsi:type="dcterms:W3CDTF">2016-05-21T17:06:41Z</dcterms:created>
  <dcterms:modified xsi:type="dcterms:W3CDTF">2016-08-10T18:23:53Z</dcterms:modified>
</cp:coreProperties>
</file>